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20"/>
  </p:notesMasterIdLst>
  <p:sldIdLst>
    <p:sldId id="294" r:id="rId5"/>
    <p:sldId id="360" r:id="rId6"/>
    <p:sldId id="361" r:id="rId7"/>
    <p:sldId id="364" r:id="rId8"/>
    <p:sldId id="404" r:id="rId9"/>
    <p:sldId id="398" r:id="rId10"/>
    <p:sldId id="374" r:id="rId11"/>
    <p:sldId id="367" r:id="rId12"/>
    <p:sldId id="368" r:id="rId13"/>
    <p:sldId id="403" r:id="rId14"/>
    <p:sldId id="348" r:id="rId15"/>
    <p:sldId id="349" r:id="rId16"/>
    <p:sldId id="401" r:id="rId17"/>
    <p:sldId id="402" r:id="rId18"/>
    <p:sldId id="32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204C554-67E5-474F-9B52-14525624D1C7}">
          <p14:sldIdLst>
            <p14:sldId id="294"/>
            <p14:sldId id="360"/>
            <p14:sldId id="361"/>
            <p14:sldId id="364"/>
            <p14:sldId id="404"/>
            <p14:sldId id="398"/>
            <p14:sldId id="374"/>
            <p14:sldId id="367"/>
            <p14:sldId id="368"/>
            <p14:sldId id="403"/>
            <p14:sldId id="348"/>
            <p14:sldId id="349"/>
            <p14:sldId id="401"/>
            <p14:sldId id="402"/>
            <p14:sldId id="32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D67"/>
    <a:srgbClr val="FBAB18"/>
    <a:srgbClr val="6DBD49"/>
    <a:srgbClr val="00BCEB"/>
    <a:srgbClr val="4FCCF9"/>
    <a:srgbClr val="D541D8"/>
    <a:srgbClr val="A8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36"/>
    <p:restoredTop sz="94740"/>
  </p:normalViewPr>
  <p:slideViewPr>
    <p:cSldViewPr snapToGrid="0">
      <p:cViewPr>
        <p:scale>
          <a:sx n="140" d="100"/>
          <a:sy n="140" d="100"/>
        </p:scale>
        <p:origin x="448" y="14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30E726-3461-7747-9EF2-43891A89A40D}" type="datetimeFigureOut">
              <a:rPr lang="en-US" smtClean="0"/>
              <a:t>3/5/20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0246BA-43B7-5F4D-BDBC-88646C33BA6B}" type="slidenum">
              <a:rPr lang="en-US" smtClean="0"/>
              <a:t>‹#›</a:t>
            </a:fld>
            <a:endParaRPr lang="en-US"/>
          </a:p>
        </p:txBody>
      </p:sp>
    </p:spTree>
    <p:extLst>
      <p:ext uri="{BB962C8B-B14F-4D97-AF65-F5344CB8AC3E}">
        <p14:creationId xmlns:p14="http://schemas.microsoft.com/office/powerpoint/2010/main" val="59896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Graphic needs fixing </a:t>
            </a:r>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2</a:t>
            </a:fld>
            <a:endParaRPr lang="en-US"/>
          </a:p>
        </p:txBody>
      </p:sp>
    </p:spTree>
    <p:extLst>
      <p:ext uri="{BB962C8B-B14F-4D97-AF65-F5344CB8AC3E}">
        <p14:creationId xmlns:p14="http://schemas.microsoft.com/office/powerpoint/2010/main" val="664217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3</a:t>
            </a:fld>
            <a:endParaRPr lang="en-US"/>
          </a:p>
        </p:txBody>
      </p:sp>
    </p:spTree>
    <p:extLst>
      <p:ext uri="{BB962C8B-B14F-4D97-AF65-F5344CB8AC3E}">
        <p14:creationId xmlns:p14="http://schemas.microsoft.com/office/powerpoint/2010/main" val="62272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4</a:t>
            </a:fld>
            <a:endParaRPr lang="en-US"/>
          </a:p>
        </p:txBody>
      </p:sp>
    </p:spTree>
    <p:extLst>
      <p:ext uri="{BB962C8B-B14F-4D97-AF65-F5344CB8AC3E}">
        <p14:creationId xmlns:p14="http://schemas.microsoft.com/office/powerpoint/2010/main" val="452907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Graphic needs fixing </a:t>
            </a:r>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5</a:t>
            </a:fld>
            <a:endParaRPr lang="en-US"/>
          </a:p>
        </p:txBody>
      </p:sp>
    </p:spTree>
    <p:extLst>
      <p:ext uri="{BB962C8B-B14F-4D97-AF65-F5344CB8AC3E}">
        <p14:creationId xmlns:p14="http://schemas.microsoft.com/office/powerpoint/2010/main" val="33516550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Fix table </a:t>
            </a:r>
          </a:p>
        </p:txBody>
      </p:sp>
      <p:sp>
        <p:nvSpPr>
          <p:cNvPr id="4" name="Slide Number Placeholder 3"/>
          <p:cNvSpPr>
            <a:spLocks noGrp="1"/>
          </p:cNvSpPr>
          <p:nvPr>
            <p:ph type="sldNum" sz="quarter" idx="5"/>
          </p:nvPr>
        </p:nvSpPr>
        <p:spPr/>
        <p:txBody>
          <a:bodyPr/>
          <a:lstStyle/>
          <a:p>
            <a:fld id="{E50246BA-43B7-5F4D-BDBC-88646C33BA6B}" type="slidenum">
              <a:rPr lang="en-US" smtClean="0"/>
              <a:t>6</a:t>
            </a:fld>
            <a:endParaRPr lang="en-US"/>
          </a:p>
        </p:txBody>
      </p:sp>
    </p:spTree>
    <p:extLst>
      <p:ext uri="{BB962C8B-B14F-4D97-AF65-F5344CB8AC3E}">
        <p14:creationId xmlns:p14="http://schemas.microsoft.com/office/powerpoint/2010/main" val="492409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8</a:t>
            </a:fld>
            <a:endParaRPr lang="en-US"/>
          </a:p>
        </p:txBody>
      </p:sp>
    </p:spTree>
    <p:extLst>
      <p:ext uri="{BB962C8B-B14F-4D97-AF65-F5344CB8AC3E}">
        <p14:creationId xmlns:p14="http://schemas.microsoft.com/office/powerpoint/2010/main" val="131355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9</a:t>
            </a:fld>
            <a:endParaRPr lang="en-US"/>
          </a:p>
        </p:txBody>
      </p:sp>
    </p:spTree>
    <p:extLst>
      <p:ext uri="{BB962C8B-B14F-4D97-AF65-F5344CB8AC3E}">
        <p14:creationId xmlns:p14="http://schemas.microsoft.com/office/powerpoint/2010/main" val="1174929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50246BA-43B7-5F4D-BDBC-88646C33BA6B}" type="slidenum">
              <a:rPr lang="en-US" smtClean="0"/>
              <a:t>11</a:t>
            </a:fld>
            <a:endParaRPr lang="en-US"/>
          </a:p>
        </p:txBody>
      </p:sp>
    </p:spTree>
    <p:extLst>
      <p:ext uri="{BB962C8B-B14F-4D97-AF65-F5344CB8AC3E}">
        <p14:creationId xmlns:p14="http://schemas.microsoft.com/office/powerpoint/2010/main" val="3064158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0246BA-43B7-5F4D-BDBC-88646C33BA6B}" type="slidenum">
              <a:rPr lang="en-US" smtClean="0"/>
              <a:t>12</a:t>
            </a:fld>
            <a:endParaRPr lang="en-US"/>
          </a:p>
        </p:txBody>
      </p:sp>
    </p:spTree>
    <p:extLst>
      <p:ext uri="{BB962C8B-B14F-4D97-AF65-F5344CB8AC3E}">
        <p14:creationId xmlns:p14="http://schemas.microsoft.com/office/powerpoint/2010/main" val="683315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normAutofit/>
          </a:bodyPr>
          <a:lstStyle>
            <a:lvl1pPr>
              <a:defRPr sz="3500"/>
            </a:lvl1p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5E59386-E374-834A-B45C-45B638025929}" type="datetimeFigureOut">
              <a:rPr lang="en-US" smtClean="0"/>
              <a:t>3/5/20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p>
        </p:txBody>
      </p:sp>
      <p:sp>
        <p:nvSpPr>
          <p:cNvPr id="3" name="Date Placeholder 2"/>
          <p:cNvSpPr>
            <a:spLocks noGrp="1"/>
          </p:cNvSpPr>
          <p:nvPr>
            <p:ph type="dt" sz="half" idx="10"/>
          </p:nvPr>
        </p:nvSpPr>
        <p:spPr/>
        <p:txBody>
          <a:bodyPr/>
          <a:lstStyle/>
          <a:p>
            <a:fld id="{E5E59386-E374-834A-B45C-45B638025929}" type="datetimeFigureOut">
              <a:rPr lang="en-US" smtClean="0"/>
              <a:t>3/5/20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lang="en-US" smtClean="0"/>
              <a:t>3/5/20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5E59386-E374-834A-B45C-45B638025929}" type="datetimeFigureOut">
              <a:rPr lang="en-US" smtClean="0"/>
              <a:t>3/5/20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E59386-E374-834A-B45C-45B638025929}" type="datetimeFigureOut">
              <a:rPr lang="en-US" smtClean="0"/>
              <a:t>3/5/20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5E59386-E374-834A-B45C-45B638025929}" type="datetimeFigureOut">
              <a:rPr lang="en-US" smtClean="0"/>
              <a:t>3/5/20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10515600" cy="762000"/>
          </a:xfrm>
        </p:spPr>
        <p:txBody>
          <a:bodyPr lIns="0" tIns="0" rIns="0" bIns="0">
            <a:normAutofit/>
          </a:bodyPr>
          <a:lstStyle>
            <a:lvl1pPr>
              <a:defRPr sz="3500"/>
            </a:lvl1pPr>
          </a:lstStyle>
          <a:p>
            <a:r>
              <a:rPr lang="en-US"/>
              <a:t>Click to edit Master title style</a:t>
            </a:r>
          </a:p>
        </p:txBody>
      </p:sp>
      <p:sp>
        <p:nvSpPr>
          <p:cNvPr id="3" name="Content Placeholder 2"/>
          <p:cNvSpPr>
            <a:spLocks noGrp="1"/>
          </p:cNvSpPr>
          <p:nvPr>
            <p:ph idx="1"/>
          </p:nvPr>
        </p:nvSpPr>
        <p:spPr>
          <a:xfrm>
            <a:off x="685800" y="1825625"/>
            <a:ext cx="10515600" cy="2483728"/>
          </a:xfrm>
        </p:spPr>
        <p:txBody>
          <a:bodyPr lIns="0" tIns="0" rIns="0" bIns="0"/>
          <a:lstStyle>
            <a:lvl1pPr>
              <a:defRPr sz="24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Freeform 13"/>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Rectangle 5"/>
          <p:cNvSpPr/>
          <p:nvPr userDrawn="1"/>
        </p:nvSpPr>
        <p:spPr>
          <a:xfrm>
            <a:off x="0" y="0"/>
            <a:ext cx="12192000" cy="6858000"/>
          </a:xfrm>
          <a:prstGeom prst="rect">
            <a:avLst/>
          </a:prstGeom>
          <a:solidFill>
            <a:schemeClr val="bg1"/>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Calibri" panose="020F0502020204030204"/>
              <a:ea typeface=""/>
              <a:cs typeface=""/>
            </a:endParaRPr>
          </a:p>
        </p:txBody>
      </p:sp>
      <p:sp>
        <p:nvSpPr>
          <p:cNvPr id="5" name="Oval 4"/>
          <p:cNvSpPr/>
          <p:nvPr userDrawn="1"/>
        </p:nvSpPr>
        <p:spPr>
          <a:xfrm>
            <a:off x="3279378" y="612378"/>
            <a:ext cx="5633244" cy="5633244"/>
          </a:xfrm>
          <a:prstGeom prst="ellipse">
            <a:avLst/>
          </a:prstGeom>
          <a:solidFill>
            <a:schemeClr val="bg1"/>
          </a:solidFill>
          <a:ln w="5080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5E59386-E374-834A-B45C-45B638025929}" type="datetimeFigureOut">
              <a:rPr lang="en-US" smtClean="0"/>
              <a:t>3/5/20</a:t>
            </a:fld>
            <a:endParaRPr lang="en-US"/>
          </a:p>
        </p:txBody>
      </p:sp>
      <p:sp>
        <p:nvSpPr>
          <p:cNvPr id="3" name="Footer Placeholder 2"/>
          <p:cNvSpPr>
            <a:spLocks noGrp="1"/>
          </p:cNvSpPr>
          <p:nvPr>
            <p:ph type="ftr" sz="quarter" idx="11"/>
          </p:nvPr>
        </p:nvSpPr>
        <p:spPr/>
        <p:txBody>
          <a:bodyPr/>
          <a:lstStyle/>
          <a:p>
            <a:endParaRPr lang="en-US"/>
          </a:p>
        </p:txBody>
      </p:sp>
      <p:sp>
        <p:nvSpPr>
          <p:cNvPr id="8" name="Title 1"/>
          <p:cNvSpPr txBox="1">
            <a:spLocks/>
          </p:cNvSpPr>
          <p:nvPr userDrawn="1"/>
        </p:nvSpPr>
        <p:spPr bwMode="auto">
          <a:xfrm>
            <a:off x="3467100" y="2144027"/>
            <a:ext cx="5184775"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marL="0" marR="0" lvl="0" indent="0" algn="ctr" defTabSz="684213" rtl="0" eaLnBrk="1" fontAlgn="base" latinLnBrk="0" hangingPunct="1">
              <a:lnSpc>
                <a:spcPct val="90000"/>
              </a:lnSpc>
              <a:spcBef>
                <a:spcPct val="0"/>
              </a:spcBef>
              <a:spcAft>
                <a:spcPct val="0"/>
              </a:spcAft>
              <a:buClrTx/>
              <a:buSzTx/>
              <a:buFont typeface="Arial" panose="020B0604020202020204" pitchFamily="34" charset="0"/>
              <a:buNone/>
              <a:tabLst/>
              <a:defRPr/>
            </a:pPr>
            <a:r>
              <a:rPr kumimoji="0" lang="en-GB" sz="4600" b="0" i="0" u="none" strike="noStrike" kern="1200" cap="none" spc="0" normalizeH="0" baseline="0" noProof="0">
                <a:ln>
                  <a:noFill/>
                </a:ln>
                <a:solidFill>
                  <a:srgbClr val="005073"/>
                </a:solidFill>
                <a:effectLst/>
                <a:uLnTx/>
                <a:uFillTx/>
                <a:latin typeface="Calibri Light" panose="020F0302020204030204"/>
                <a:ea typeface="CiscoSansTT Thin" charset="0"/>
                <a:cs typeface="CiscoSansTT Thin" charset="0"/>
              </a:rPr>
              <a:t>Section Title Goes Here</a:t>
            </a:r>
          </a:p>
        </p:txBody>
      </p:sp>
      <p:sp>
        <p:nvSpPr>
          <p:cNvPr id="9" name="Freeform 8"/>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lang="en-US" smtClean="0"/>
              <a:t>3/5/20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
        <p:nvSpPr>
          <p:cNvPr id="6" name="Rectangle 5"/>
          <p:cNvSpPr/>
          <p:nvPr userDrawn="1"/>
        </p:nvSpPr>
        <p:spPr>
          <a:xfrm>
            <a:off x="0" y="0"/>
            <a:ext cx="12192000" cy="6858000"/>
          </a:xfrm>
          <a:prstGeom prst="rect">
            <a:avLst/>
          </a:prstGeom>
          <a:solidFill>
            <a:schemeClr val="accent2"/>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chemeClr val="accent2"/>
              </a:solidFill>
              <a:effectLst/>
              <a:uLnTx/>
              <a:uFillTx/>
              <a:latin typeface="Calibri" panose="020F0502020204030204"/>
              <a:ea typeface=""/>
              <a:cs typeface=""/>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lang="en-US" smtClean="0"/>
              <a:t>3/5/20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Calibri" panose="020F0502020204030204"/>
              <a:ea typeface=""/>
              <a:cs typeface=""/>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59386-E374-834A-B45C-45B638025929}" type="datetimeFigureOut">
              <a:rPr lang="en-US" smtClean="0"/>
              <a:t>3/5/20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
        <p:nvSpPr>
          <p:cNvPr id="6" name="Rectangle 5"/>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Calibri" panose="020F0502020204030204"/>
              <a:ea typeface=""/>
              <a:cs typeface=""/>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
        <p:nvSpPr>
          <p:cNvPr id="9" name="Title 1"/>
          <p:cNvSpPr txBox="1">
            <a:spLocks/>
          </p:cNvSpPr>
          <p:nvPr userDrawn="1"/>
        </p:nvSpPr>
        <p:spPr bwMode="auto">
          <a:xfrm>
            <a:off x="685800" y="990600"/>
            <a:ext cx="7598042"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tabLst/>
              <a:defRPr/>
            </a:pPr>
            <a:r>
              <a:rPr kumimoji="0" lang="en-GB" sz="4600" b="0" i="0" u="none" strike="noStrike" kern="1200" cap="none" spc="0" normalizeH="0" baseline="0" noProof="0">
                <a:ln>
                  <a:noFill/>
                </a:ln>
                <a:solidFill>
                  <a:srgbClr val="005073"/>
                </a:solidFill>
                <a:effectLst/>
                <a:uLnTx/>
                <a:uFillTx/>
                <a:latin typeface="Calibri Light" panose="020F0302020204030204"/>
                <a:ea typeface="CiscoSansTT Thin" charset="0"/>
                <a:cs typeface="CiscoSansTT Thin" charset="0"/>
              </a:rPr>
              <a:t>Section Title Goes Here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12" name="Rectangle 11"/>
          <p:cNvSpPr/>
          <p:nvPr userDrawn="1"/>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Calibri" panose="020F0502020204030204"/>
              <a:ea typeface=""/>
              <a:cs typeface=""/>
            </a:endParaRPr>
          </a:p>
        </p:txBody>
      </p:sp>
      <p:sp>
        <p:nvSpPr>
          <p:cNvPr id="10" name="Freeform 9"/>
          <p:cNvSpPr>
            <a:spLocks noChangeAspect="1" noEditPoints="1"/>
          </p:cNvSpPr>
          <p:nvPr userDrawn="1"/>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
        <p:nvSpPr>
          <p:cNvPr id="9" name="Title 1"/>
          <p:cNvSpPr txBox="1">
            <a:spLocks/>
          </p:cNvSpPr>
          <p:nvPr userDrawn="1"/>
        </p:nvSpPr>
        <p:spPr bwMode="auto">
          <a:xfrm>
            <a:off x="685800" y="685800"/>
            <a:ext cx="5157788"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tabLst/>
              <a:defRPr/>
            </a:pPr>
            <a:r>
              <a:rPr kumimoji="0" lang="en-GB" sz="4600" b="0" i="0" u="none" strike="noStrike" kern="1200" cap="none" spc="0" normalizeH="0" baseline="0" noProof="0">
                <a:ln>
                  <a:noFill/>
                </a:ln>
                <a:solidFill>
                  <a:srgbClr val="005073"/>
                </a:solidFill>
                <a:effectLst/>
                <a:uLnTx/>
                <a:uFillTx/>
                <a:latin typeface="Calibri Light" panose="020F0302020204030204"/>
                <a:ea typeface="CiscoSansTT Thin" charset="0"/>
                <a:cs typeface="CiscoSansTT Thin" charset="0"/>
              </a:rPr>
              <a:t>Section Title Goes Here</a:t>
            </a:r>
          </a:p>
        </p:txBody>
      </p:sp>
      <p:sp>
        <p:nvSpPr>
          <p:cNvPr id="11" name="Content Placeholder 3"/>
          <p:cNvSpPr>
            <a:spLocks noGrp="1"/>
          </p:cNvSpPr>
          <p:nvPr>
            <p:ph sz="half" idx="2"/>
          </p:nvPr>
        </p:nvSpPr>
        <p:spPr>
          <a:xfrm>
            <a:off x="6096000" y="0"/>
            <a:ext cx="6096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5E59386-E374-834A-B45C-45B638025929}" type="datetimeFigureOut">
              <a:rPr lang="en-US" smtClean="0"/>
              <a:t>3/5/20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5E59386-E374-834A-B45C-45B638025929}" type="datetimeFigureOut">
              <a:rPr lang="en-US" smtClean="0"/>
              <a:t>3/5/20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82181C3B-20F3-C144-AD7B-E4985786825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5800"/>
            <a:ext cx="10515600" cy="1325563"/>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6858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59386-E374-834A-B45C-45B638025929}" type="datetimeFigureOut">
              <a:rPr lang="en-US" smtClean="0"/>
              <a:t>3/5/20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Tree>
    <p:extLst>
      <p:ext uri="{BB962C8B-B14F-4D97-AF65-F5344CB8AC3E}">
        <p14:creationId xmlns:p14="http://schemas.microsoft.com/office/powerpoint/2010/main" val="21129319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9" r:id="rId3"/>
    <p:sldLayoutId id="2147483684" r:id="rId4"/>
    <p:sldLayoutId id="2147483686" r:id="rId5"/>
    <p:sldLayoutId id="2147483685" r:id="rId6"/>
    <p:sldLayoutId id="2147483687" r:id="rId7"/>
    <p:sldLayoutId id="2147483675" r:id="rId8"/>
    <p:sldLayoutId id="2147483676" r:id="rId9"/>
    <p:sldLayoutId id="2147483677" r:id="rId10"/>
    <p:sldLayoutId id="2147483678" r:id="rId11"/>
    <p:sldLayoutId id="2147483680" r:id="rId12"/>
    <p:sldLayoutId id="2147483681" r:id="rId13"/>
    <p:sldLayoutId id="2147483682" r:id="rId14"/>
    <p:sldLayoutId id="2147483683" r:id="rId15"/>
  </p:sldLayoutIdLst>
  <p:txStyles>
    <p:titleStyle>
      <a:lvl1pPr algn="l" defTabSz="914400" rtl="0" eaLnBrk="1" latinLnBrk="0" hangingPunct="1">
        <a:lnSpc>
          <a:spcPct val="90000"/>
        </a:lnSpc>
        <a:spcBef>
          <a:spcPct val="0"/>
        </a:spcBef>
        <a:buNone/>
        <a:defRPr sz="3500" kern="1200" baseline="0">
          <a:solidFill>
            <a:schemeClr val="accent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500" kern="1200">
          <a:solidFill>
            <a:schemeClr val="accen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432" userDrawn="1">
          <p15:clr>
            <a:srgbClr val="F26B43"/>
          </p15:clr>
        </p15:guide>
        <p15:guide id="3" pos="3681" userDrawn="1">
          <p15:clr>
            <a:srgbClr val="F26B43"/>
          </p15:clr>
        </p15:guide>
        <p15:guide id="4" pos="5745" userDrawn="1">
          <p15:clr>
            <a:srgbClr val="F26B43"/>
          </p15:clr>
        </p15:guide>
        <p15:guide id="5" pos="7248" userDrawn="1">
          <p15:clr>
            <a:srgbClr val="F26B43"/>
          </p15:clr>
        </p15:guide>
        <p15:guide id="6" orient="horz" pos="432" userDrawn="1">
          <p15:clr>
            <a:srgbClr val="F26B43"/>
          </p15:clr>
        </p15:guide>
        <p15:guide id="7" orient="horz" pos="3840" userDrawn="1">
          <p15:clr>
            <a:srgbClr val="F26B43"/>
          </p15:clr>
        </p15:guide>
        <p15:guide id="8" pos="5450" userDrawn="1">
          <p15:clr>
            <a:srgbClr val="F26B43"/>
          </p15:clr>
        </p15:guide>
        <p15:guide id="9" pos="1912" userDrawn="1">
          <p15:clr>
            <a:srgbClr val="F26B43"/>
          </p15:clr>
        </p15:guide>
        <p15:guide id="10" pos="2184" userDrawn="1">
          <p15:clr>
            <a:srgbClr val="F26B43"/>
          </p15:clr>
        </p15:guide>
        <p15:guide id="11" pos="3953" userDrawn="1">
          <p15:clr>
            <a:srgbClr val="F26B43"/>
          </p15:clr>
        </p15:guide>
        <p15:guide id="12" orient="horz" pos="1275" userDrawn="1">
          <p15:clr>
            <a:srgbClr val="F26B43"/>
          </p15:clr>
        </p15:guide>
        <p15:guide id="13" orient="horz" pos="845" userDrawn="1">
          <p15:clr>
            <a:srgbClr val="F26B43"/>
          </p15:clr>
        </p15:guide>
        <p15:guide id="14" orient="horz" pos="104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8" Type="http://schemas.openxmlformats.org/officeDocument/2006/relationships/hyperlink" Target="https://developer.webex.com/" TargetMode="External"/><Relationship Id="rId3" Type="http://schemas.openxmlformats.org/officeDocument/2006/relationships/hyperlink" Target="https://collaborationhelp.cisco.com/" TargetMode="External"/><Relationship Id="rId7" Type="http://schemas.openxmlformats.org/officeDocument/2006/relationships/hyperlink" Target="https://apphub.webex.com/" TargetMode="External"/><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hyperlink" Target="https://collaborationhelp.cisco.com/landing/ld-n0bl93g/ccf67e90b14b11e8aaa7c3ce18e7693d#0ea85f01ddb311e8af2fe3ee8952981e" TargetMode="External"/><Relationship Id="rId5" Type="http://schemas.openxmlformats.org/officeDocument/2006/relationships/hyperlink" Target="https://collaborationhelp.cisco.com/landing/ld-nepy3p4/c8b9e891c1ad11e8a5cd6d9b0f3a2449#fde412e5ddb211e8af2fe3ee8952981e" TargetMode="External"/><Relationship Id="rId10" Type="http://schemas.openxmlformats.org/officeDocument/2006/relationships/hyperlink" Target="https://community.cisco.com/t5/technology-and-support/ct-p/technology-support" TargetMode="External"/><Relationship Id="rId4" Type="http://schemas.openxmlformats.org/officeDocument/2006/relationships/hyperlink" Target="https://help.webex.com/landing/onlineClass" TargetMode="External"/><Relationship Id="rId9" Type="http://schemas.openxmlformats.org/officeDocument/2006/relationships/hyperlink" Target="https://mycase.cloudapps.cisco.com/attendeeCaseCreat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hyperlink" Target="https://www.webex.com/downloads.html" TargetMode="External"/><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685800" y="2895600"/>
            <a:ext cx="7598042"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tabLst/>
              <a:defRPr/>
            </a:pPr>
            <a:r>
              <a:rPr lang="en-GB" sz="5000" dirty="0">
                <a:solidFill>
                  <a:srgbClr val="005073"/>
                </a:solidFill>
              </a:rPr>
              <a:t>Communications Toolkit</a:t>
            </a:r>
          </a:p>
          <a:p>
            <a:pPr>
              <a:lnSpc>
                <a:spcPct val="100000"/>
              </a:lnSpc>
              <a:spcAft>
                <a:spcPts val="1200"/>
              </a:spcAft>
              <a:defRPr/>
            </a:pPr>
            <a:r>
              <a:rPr lang="en-GB" sz="2800" dirty="0">
                <a:solidFill>
                  <a:srgbClr val="005073"/>
                </a:solidFill>
              </a:rPr>
              <a:t>Use this toolkit along with the provided email templates, digital banners and posters to prepare your team to work from home.</a:t>
            </a:r>
          </a:p>
          <a:p>
            <a:pPr marL="0" marR="0" lvl="0" indent="0" algn="l" defTabSz="684213" rtl="0" eaLnBrk="1" fontAlgn="base" latinLnBrk="0" hangingPunct="1">
              <a:lnSpc>
                <a:spcPct val="90000"/>
              </a:lnSpc>
              <a:spcBef>
                <a:spcPct val="0"/>
              </a:spcBef>
              <a:spcAft>
                <a:spcPct val="0"/>
              </a:spcAft>
              <a:buClrTx/>
              <a:buSzTx/>
              <a:buFont typeface="Arial" panose="020B0604020202020204" pitchFamily="34" charset="0"/>
              <a:buNone/>
              <a:tabLst/>
              <a:defRPr/>
            </a:pPr>
            <a:endParaRPr kumimoji="0" lang="en-GB" sz="5000" b="0" i="0" u="none" strike="noStrike" kern="1200" cap="none" spc="0" normalizeH="0" baseline="0" noProof="0" dirty="0">
              <a:ln>
                <a:noFill/>
              </a:ln>
              <a:solidFill>
                <a:srgbClr val="005073"/>
              </a:solidFill>
              <a:effectLst/>
              <a:uLnTx/>
              <a:uFillTx/>
              <a:ea typeface="CiscoSansTT Thin" charset="0"/>
              <a:cs typeface="CiscoSansTT Thin" charset="0"/>
            </a:endParaRP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Tree>
    <p:extLst>
      <p:ext uri="{BB962C8B-B14F-4D97-AF65-F5344CB8AC3E}">
        <p14:creationId xmlns:p14="http://schemas.microsoft.com/office/powerpoint/2010/main" val="8123232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685799" y="2854410"/>
            <a:ext cx="7628861"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marL="8929">
              <a:spcBef>
                <a:spcPts val="70"/>
              </a:spcBef>
              <a:buClr>
                <a:srgbClr val="FFFFFF"/>
              </a:buClr>
              <a:buSzPct val="25000"/>
            </a:pPr>
            <a:r>
              <a:rPr lang="en-US" sz="5000" dirty="0">
                <a:solidFill>
                  <a:srgbClr val="005073"/>
                </a:solidFill>
                <a:sym typeface="Arial"/>
              </a:rPr>
              <a:t>Engage your people leaders</a:t>
            </a:r>
          </a:p>
          <a:p>
            <a:pPr marL="0" marR="0" lvl="0" indent="0" algn="l" defTabSz="684213" rtl="0" eaLnBrk="1" fontAlgn="base" latinLnBrk="0" hangingPunct="1">
              <a:lnSpc>
                <a:spcPct val="100000"/>
              </a:lnSpc>
              <a:spcBef>
                <a:spcPct val="0"/>
              </a:spcBef>
              <a:spcAft>
                <a:spcPts val="1200"/>
              </a:spcAft>
              <a:buClrTx/>
              <a:buSzTx/>
              <a:buFont typeface="Arial" panose="020B0604020202020204" pitchFamily="34" charset="0"/>
              <a:buNone/>
              <a:tabLst/>
              <a:defRPr/>
            </a:pPr>
            <a:r>
              <a:rPr kumimoji="0" lang="en-GB" sz="2800" b="0" i="0" u="none" strike="noStrike" kern="1200" cap="none" spc="0" normalizeH="0" baseline="0" noProof="0" dirty="0">
                <a:ln>
                  <a:noFill/>
                </a:ln>
                <a:solidFill>
                  <a:srgbClr val="005073"/>
                </a:solidFill>
                <a:effectLst/>
                <a:uLnTx/>
                <a:uFillTx/>
                <a:ea typeface="CiscoSansTT Thin" charset="0"/>
                <a:cs typeface="CiscoSansTT Thin" charset="0"/>
              </a:rPr>
              <a:t>Use this guide to ensure your teams are supported by their leaders.</a:t>
            </a: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Tree>
    <p:extLst>
      <p:ext uri="{BB962C8B-B14F-4D97-AF65-F5344CB8AC3E}">
        <p14:creationId xmlns:p14="http://schemas.microsoft.com/office/powerpoint/2010/main" val="2755740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B3BD6A31-FE81-E24F-898A-9927CAA9C86C}"/>
              </a:ext>
            </a:extLst>
          </p:cNvPr>
          <p:cNvSpPr txBox="1"/>
          <p:nvPr/>
        </p:nvSpPr>
        <p:spPr>
          <a:xfrm>
            <a:off x="2179096" y="1625632"/>
            <a:ext cx="5963419" cy="2215991"/>
          </a:xfrm>
          <a:prstGeom prst="rect">
            <a:avLst/>
          </a:prstGeom>
          <a:noFill/>
        </p:spPr>
        <p:txBody>
          <a:bodyPr wrap="square" lIns="0" tIns="0" rIns="0" bIns="0" rtlCol="0" anchor="t">
            <a:spAutoFit/>
          </a:bodyPr>
          <a:lstStyle/>
          <a:p>
            <a:pPr>
              <a:spcAft>
                <a:spcPts val="600"/>
              </a:spcAft>
            </a:pPr>
            <a:r>
              <a:rPr lang="en-GB" dirty="0">
                <a:solidFill>
                  <a:srgbClr val="00BCEB"/>
                </a:solidFill>
              </a:rPr>
              <a:t>Communicate with Managers</a:t>
            </a:r>
          </a:p>
          <a:p>
            <a:pPr marL="214313" indent="-214313">
              <a:spcAft>
                <a:spcPts val="600"/>
              </a:spcAft>
              <a:buFont typeface="Arial" panose="020B0604020202020204" pitchFamily="34" charset="0"/>
              <a:buChar char="•"/>
            </a:pPr>
            <a:r>
              <a:rPr lang="en-GB" sz="1200" dirty="0">
                <a:latin typeface="+mj-lt"/>
              </a:rPr>
              <a:t>Create a space to communicate directly with your champions and allow them access to the project team. If you have Webex Teams, this is an ideal tool for this. </a:t>
            </a:r>
          </a:p>
          <a:p>
            <a:pPr marL="214313" indent="-214313">
              <a:spcAft>
                <a:spcPts val="600"/>
              </a:spcAft>
              <a:buFont typeface="Arial" panose="020B0604020202020204" pitchFamily="34" charset="0"/>
              <a:buChar char="•"/>
            </a:pPr>
            <a:r>
              <a:rPr lang="en-GB" sz="1200" dirty="0">
                <a:latin typeface="+mj-lt"/>
              </a:rPr>
              <a:t>Set up an initial call with them to talk them through expectations and how they can best support people through the change to work from home.</a:t>
            </a:r>
            <a:endParaRPr lang="en-GB" sz="1200" dirty="0">
              <a:latin typeface="+mj-lt"/>
              <a:cs typeface="Calibri Light"/>
            </a:endParaRPr>
          </a:p>
          <a:p>
            <a:pPr marL="214313" indent="-214313">
              <a:spcAft>
                <a:spcPts val="600"/>
              </a:spcAft>
              <a:buFont typeface="Arial" panose="020B0604020202020204" pitchFamily="34" charset="0"/>
              <a:buChar char="•"/>
            </a:pPr>
            <a:r>
              <a:rPr lang="en-GB" sz="1200" dirty="0">
                <a:latin typeface="+mj-lt"/>
              </a:rPr>
              <a:t>Direct champions to online classes from Cisco to upskill on Webex.</a:t>
            </a:r>
          </a:p>
          <a:p>
            <a:pPr marL="214313" indent="-214313">
              <a:spcAft>
                <a:spcPts val="600"/>
              </a:spcAft>
              <a:buFont typeface="Arial" panose="020B0604020202020204" pitchFamily="34" charset="0"/>
              <a:buChar char="•"/>
            </a:pPr>
            <a:r>
              <a:rPr lang="en-GB" sz="1200" dirty="0">
                <a:latin typeface="+mj-lt"/>
              </a:rPr>
              <a:t>Share quick start guides and one pagers that they can use with their teams.</a:t>
            </a:r>
          </a:p>
          <a:p>
            <a:pPr marL="214313" indent="-214313">
              <a:spcAft>
                <a:spcPts val="600"/>
              </a:spcAft>
              <a:buFont typeface="Arial" panose="020B0604020202020204" pitchFamily="34" charset="0"/>
              <a:buChar char="•"/>
            </a:pPr>
            <a:r>
              <a:rPr lang="en-GB" sz="1200" dirty="0">
                <a:latin typeface="+mj-lt"/>
              </a:rPr>
              <a:t>Co-create processes for support and IT assistance.</a:t>
            </a:r>
            <a:endParaRPr lang="en-GB" dirty="0">
              <a:solidFill>
                <a:srgbClr val="00BCEB"/>
              </a:solidFill>
            </a:endParaRPr>
          </a:p>
          <a:p>
            <a:pPr marL="214313" indent="-214313">
              <a:spcAft>
                <a:spcPts val="600"/>
              </a:spcAft>
              <a:buFont typeface="Arial" panose="020B0604020202020204" pitchFamily="34" charset="0"/>
              <a:buChar char="•"/>
            </a:pPr>
            <a:endParaRPr lang="en-GB" sz="1200" dirty="0">
              <a:latin typeface="+mj-lt"/>
            </a:endParaRPr>
          </a:p>
        </p:txBody>
      </p:sp>
      <p:sp>
        <p:nvSpPr>
          <p:cNvPr id="27" name="Title 1">
            <a:extLst>
              <a:ext uri="{FF2B5EF4-FFF2-40B4-BE49-F238E27FC236}">
                <a16:creationId xmlns:a16="http://schemas.microsoft.com/office/drawing/2014/main" id="{6C2AF97E-813B-6240-BFAF-5433CE6B3E73}"/>
              </a:ext>
            </a:extLst>
          </p:cNvPr>
          <p:cNvSpPr txBox="1">
            <a:spLocks/>
          </p:cNvSpPr>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pPr marL="8929">
              <a:spcBef>
                <a:spcPts val="70"/>
              </a:spcBef>
              <a:buClr>
                <a:srgbClr val="FFFFFF"/>
              </a:buClr>
              <a:buSzPct val="25000"/>
            </a:pPr>
            <a:r>
              <a:rPr lang="en-US" sz="3500" spc="7" dirty="0">
                <a:cs typeface="CiscoSansTT"/>
                <a:sym typeface="Arial"/>
              </a:rPr>
              <a:t>Engage your people leaders</a:t>
            </a:r>
          </a:p>
        </p:txBody>
      </p:sp>
      <p:cxnSp>
        <p:nvCxnSpPr>
          <p:cNvPr id="30" name="Straight Connector 29"/>
          <p:cNvCxnSpPr/>
          <p:nvPr/>
        </p:nvCxnSpPr>
        <p:spPr>
          <a:xfrm flipV="1">
            <a:off x="1909130" y="1625632"/>
            <a:ext cx="0" cy="4419600"/>
          </a:xfrm>
          <a:prstGeom prst="line">
            <a:avLst/>
          </a:prstGeom>
          <a:ln w="25400">
            <a:solidFill>
              <a:srgbClr val="FF3D67"/>
            </a:solidFill>
            <a:prstDash val="sysDot"/>
          </a:ln>
        </p:spPr>
        <p:style>
          <a:lnRef idx="1">
            <a:schemeClr val="accent1"/>
          </a:lnRef>
          <a:fillRef idx="0">
            <a:schemeClr val="accent1"/>
          </a:fillRef>
          <a:effectRef idx="0">
            <a:schemeClr val="accent1"/>
          </a:effectRef>
          <a:fontRef idx="minor">
            <a:schemeClr val="tx1"/>
          </a:fontRef>
        </p:style>
      </p:cxnSp>
      <p:pic>
        <p:nvPicPr>
          <p:cNvPr id="79" name="Picture 7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1625632"/>
            <a:ext cx="1066368" cy="1066368"/>
          </a:xfrm>
          <a:prstGeom prst="rect">
            <a:avLst/>
          </a:prstGeom>
        </p:spPr>
      </p:pic>
    </p:spTree>
    <p:extLst>
      <p:ext uri="{BB962C8B-B14F-4D97-AF65-F5344CB8AC3E}">
        <p14:creationId xmlns:p14="http://schemas.microsoft.com/office/powerpoint/2010/main" val="1534573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graphicFrame>
        <p:nvGraphicFramePr>
          <p:cNvPr id="4" name="Table 3">
            <a:extLst>
              <a:ext uri="{FF2B5EF4-FFF2-40B4-BE49-F238E27FC236}">
                <a16:creationId xmlns:a16="http://schemas.microsoft.com/office/drawing/2014/main" id="{6757A9FF-4D5D-F247-810F-BFBAC9E539F7}"/>
              </a:ext>
            </a:extLst>
          </p:cNvPr>
          <p:cNvGraphicFramePr>
            <a:graphicFrameLocks noGrp="1"/>
          </p:cNvGraphicFramePr>
          <p:nvPr>
            <p:extLst>
              <p:ext uri="{D42A27DB-BD31-4B8C-83A1-F6EECF244321}">
                <p14:modId xmlns:p14="http://schemas.microsoft.com/office/powerpoint/2010/main" val="1321087491"/>
              </p:ext>
            </p:extLst>
          </p:nvPr>
        </p:nvGraphicFramePr>
        <p:xfrm>
          <a:off x="685800" y="1371601"/>
          <a:ext cx="10820399" cy="3602517"/>
        </p:xfrm>
        <a:graphic>
          <a:graphicData uri="http://schemas.openxmlformats.org/drawingml/2006/table">
            <a:tbl>
              <a:tblPr firstRow="1" firstCol="1" bandRow="1">
                <a:tableStyleId>{7DF18680-E054-41AD-8BC1-D1AEF772440D}</a:tableStyleId>
              </a:tblPr>
              <a:tblGrid>
                <a:gridCol w="2590800">
                  <a:extLst>
                    <a:ext uri="{9D8B030D-6E8A-4147-A177-3AD203B41FA5}">
                      <a16:colId xmlns:a16="http://schemas.microsoft.com/office/drawing/2014/main" val="955042341"/>
                    </a:ext>
                  </a:extLst>
                </a:gridCol>
                <a:gridCol w="1524000">
                  <a:extLst>
                    <a:ext uri="{9D8B030D-6E8A-4147-A177-3AD203B41FA5}">
                      <a16:colId xmlns:a16="http://schemas.microsoft.com/office/drawing/2014/main" val="2027114081"/>
                    </a:ext>
                  </a:extLst>
                </a:gridCol>
                <a:gridCol w="5257800">
                  <a:extLst>
                    <a:ext uri="{9D8B030D-6E8A-4147-A177-3AD203B41FA5}">
                      <a16:colId xmlns:a16="http://schemas.microsoft.com/office/drawing/2014/main" val="3570141076"/>
                    </a:ext>
                  </a:extLst>
                </a:gridCol>
                <a:gridCol w="1447799">
                  <a:extLst>
                    <a:ext uri="{9D8B030D-6E8A-4147-A177-3AD203B41FA5}">
                      <a16:colId xmlns:a16="http://schemas.microsoft.com/office/drawing/2014/main" val="2158391480"/>
                    </a:ext>
                  </a:extLst>
                </a:gridCol>
              </a:tblGrid>
              <a:tr h="274294">
                <a:tc>
                  <a:txBody>
                    <a:bodyPr/>
                    <a:lstStyle/>
                    <a:p>
                      <a:pPr>
                        <a:lnSpc>
                          <a:spcPct val="100000"/>
                        </a:lnSpc>
                        <a:spcAft>
                          <a:spcPts val="0"/>
                        </a:spcAft>
                      </a:pPr>
                      <a:r>
                        <a:rPr lang="en-GB" sz="1200" dirty="0">
                          <a:effectLst/>
                          <a:latin typeface="+mj-lt"/>
                        </a:rPr>
                        <a:t>Name</a:t>
                      </a:r>
                      <a:endParaRPr lang="en-GB" sz="1200" dirty="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tc>
                  <a:txBody>
                    <a:bodyPr/>
                    <a:lstStyle/>
                    <a:p>
                      <a:pPr>
                        <a:lnSpc>
                          <a:spcPct val="100000"/>
                        </a:lnSpc>
                        <a:spcAft>
                          <a:spcPts val="0"/>
                        </a:spcAft>
                      </a:pPr>
                      <a:r>
                        <a:rPr lang="en-GB" sz="1200">
                          <a:effectLst/>
                          <a:latin typeface="+mj-lt"/>
                        </a:rPr>
                        <a:t>Product / service</a:t>
                      </a:r>
                      <a:endParaRPr lang="en-GB" sz="120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tc>
                  <a:txBody>
                    <a:bodyPr/>
                    <a:lstStyle/>
                    <a:p>
                      <a:pPr>
                        <a:lnSpc>
                          <a:spcPct val="100000"/>
                        </a:lnSpc>
                        <a:spcAft>
                          <a:spcPts val="0"/>
                        </a:spcAft>
                      </a:pPr>
                      <a:r>
                        <a:rPr lang="en-GB" sz="1200">
                          <a:effectLst/>
                          <a:latin typeface="+mj-lt"/>
                        </a:rPr>
                        <a:t>What is it? </a:t>
                      </a:r>
                      <a:endParaRPr lang="en-GB" sz="120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tc>
                  <a:txBody>
                    <a:bodyPr/>
                    <a:lstStyle/>
                    <a:p>
                      <a:pPr>
                        <a:lnSpc>
                          <a:spcPct val="100000"/>
                        </a:lnSpc>
                        <a:spcAft>
                          <a:spcPts val="0"/>
                        </a:spcAft>
                      </a:pPr>
                      <a:r>
                        <a:rPr lang="en-GB" sz="1200">
                          <a:effectLst/>
                          <a:latin typeface="+mj-lt"/>
                        </a:rPr>
                        <a:t>How to get there?</a:t>
                      </a:r>
                      <a:endParaRPr lang="en-GB" sz="120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bg1"/>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rgbClr val="FF3D67"/>
                    </a:solidFill>
                  </a:tcPr>
                </a:tc>
                <a:extLst>
                  <a:ext uri="{0D108BD9-81ED-4DB2-BD59-A6C34878D82A}">
                    <a16:rowId xmlns:a16="http://schemas.microsoft.com/office/drawing/2014/main" val="1550488070"/>
                  </a:ext>
                </a:extLst>
              </a:tr>
              <a:tr h="319961">
                <a:tc>
                  <a:txBody>
                    <a:bodyPr/>
                    <a:lstStyle/>
                    <a:p>
                      <a:pPr>
                        <a:lnSpc>
                          <a:spcPct val="100000"/>
                        </a:lnSpc>
                        <a:spcAft>
                          <a:spcPts val="0"/>
                        </a:spcAft>
                      </a:pPr>
                      <a:r>
                        <a:rPr lang="en-GB" sz="1200" b="0" dirty="0">
                          <a:solidFill>
                            <a:schemeClr val="tx1"/>
                          </a:solidFill>
                          <a:latin typeface="+mj-lt"/>
                        </a:rPr>
                        <a:t>Webex Help </a:t>
                      </a:r>
                      <a:r>
                        <a:rPr lang="en-GB" sz="1200" b="0" dirty="0" err="1">
                          <a:solidFill>
                            <a:schemeClr val="tx1"/>
                          </a:solidFill>
                          <a:latin typeface="+mj-lt"/>
                        </a:rPr>
                        <a:t>Center</a:t>
                      </a:r>
                      <a:endParaRPr lang="en-GB" sz="1200" b="0" dirty="0">
                        <a:solidFill>
                          <a:schemeClr val="tx1"/>
                        </a:solidFill>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ts val="0"/>
                        </a:spcAft>
                      </a:pPr>
                      <a:r>
                        <a:rPr lang="en-GB" sz="1000">
                          <a:latin typeface="+mj-lt"/>
                        </a:rPr>
                        <a:t>All </a:t>
                      </a:r>
                      <a:r>
                        <a:rPr lang="en-GB" sz="1000" err="1">
                          <a:latin typeface="+mj-lt"/>
                        </a:rPr>
                        <a:t>Webex</a:t>
                      </a:r>
                      <a:endParaRPr lang="en-GB" sz="100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000">
                          <a:latin typeface="+mj-lt"/>
                        </a:rPr>
                        <a:t>For step-by-step guides and how-to questions </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200" u="sng">
                          <a:effectLst/>
                          <a:latin typeface="+mj-lt"/>
                          <a:hlinkClick r:id="rId3"/>
                        </a:rPr>
                        <a:t>Click here</a:t>
                      </a:r>
                      <a:endParaRPr lang="en-GB" sz="120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a16="http://schemas.microsoft.com/office/drawing/2014/main" val="2057679272"/>
                  </a:ext>
                </a:extLst>
              </a:tr>
              <a:tr h="429748">
                <a:tc>
                  <a:txBody>
                    <a:bodyPr/>
                    <a:lstStyle/>
                    <a:p>
                      <a:pPr>
                        <a:lnSpc>
                          <a:spcPct val="100000"/>
                        </a:lnSpc>
                        <a:spcAft>
                          <a:spcPts val="0"/>
                        </a:spcAft>
                      </a:pPr>
                      <a:r>
                        <a:rPr lang="en-GB" sz="1200" b="0" dirty="0">
                          <a:solidFill>
                            <a:schemeClr val="tx1"/>
                          </a:solidFill>
                          <a:latin typeface="+mj-lt"/>
                        </a:rPr>
                        <a:t>Free training offerings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ts val="0"/>
                        </a:spcAft>
                      </a:pPr>
                      <a:r>
                        <a:rPr lang="en-GB" sz="1000">
                          <a:latin typeface="+mj-lt"/>
                        </a:rPr>
                        <a:t>All </a:t>
                      </a:r>
                      <a:r>
                        <a:rPr lang="en-GB" sz="1000" err="1">
                          <a:latin typeface="+mj-lt"/>
                        </a:rPr>
                        <a:t>Webex</a:t>
                      </a:r>
                      <a:endParaRPr lang="en-GB" sz="100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000" dirty="0">
                          <a:latin typeface="+mj-lt"/>
                        </a:rPr>
                        <a:t>FREE live instructor-led training where you can ask questions and get tips from the experts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200" u="sng" dirty="0">
                          <a:effectLst/>
                          <a:latin typeface="+mj-lt"/>
                          <a:hlinkClick r:id="rId4"/>
                        </a:rPr>
                        <a:t>Click here</a:t>
                      </a:r>
                      <a:endParaRPr lang="en-GB" sz="1200" dirty="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a16="http://schemas.microsoft.com/office/drawing/2014/main" val="3218413334"/>
                  </a:ext>
                </a:extLst>
              </a:tr>
              <a:tr h="429748">
                <a:tc>
                  <a:txBody>
                    <a:bodyPr/>
                    <a:lstStyle/>
                    <a:p>
                      <a:pPr>
                        <a:lnSpc>
                          <a:spcPct val="100000"/>
                        </a:lnSpc>
                        <a:spcAft>
                          <a:spcPts val="0"/>
                        </a:spcAft>
                      </a:pPr>
                      <a:r>
                        <a:rPr lang="en-GB" sz="1200" b="0" dirty="0">
                          <a:solidFill>
                            <a:schemeClr val="tx1"/>
                          </a:solidFill>
                          <a:latin typeface="+mj-lt"/>
                        </a:rPr>
                        <a:t>Getting started with Webex Meetings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ts val="0"/>
                        </a:spcAft>
                      </a:pPr>
                      <a:r>
                        <a:rPr lang="en-GB" sz="1000" err="1">
                          <a:latin typeface="+mj-lt"/>
                        </a:rPr>
                        <a:t>Webex</a:t>
                      </a:r>
                      <a:r>
                        <a:rPr lang="en-GB" sz="1000">
                          <a:latin typeface="+mj-lt"/>
                        </a:rPr>
                        <a:t> Meetings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000" dirty="0">
                          <a:latin typeface="+mj-lt"/>
                        </a:rPr>
                        <a:t>Find links to various content in Collaboration Help Portal with information to jumpstart </a:t>
                      </a:r>
                      <a:br>
                        <a:rPr lang="en-GB" sz="1000" dirty="0">
                          <a:latin typeface="+mj-lt"/>
                        </a:rPr>
                      </a:br>
                      <a:r>
                        <a:rPr lang="en-GB" sz="1000" dirty="0">
                          <a:latin typeface="+mj-lt"/>
                        </a:rPr>
                        <a:t>your use of Webex Meetings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200" u="sng">
                          <a:effectLst/>
                          <a:latin typeface="+mj-lt"/>
                          <a:hlinkClick r:id="rId5"/>
                        </a:rPr>
                        <a:t>Click here</a:t>
                      </a:r>
                      <a:endParaRPr lang="en-GB" sz="1200">
                        <a:effectLst/>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a16="http://schemas.microsoft.com/office/drawing/2014/main" val="242806900"/>
                  </a:ext>
                </a:extLst>
              </a:tr>
              <a:tr h="429748">
                <a:tc>
                  <a:txBody>
                    <a:bodyPr/>
                    <a:lstStyle/>
                    <a:p>
                      <a:pPr>
                        <a:lnSpc>
                          <a:spcPct val="100000"/>
                        </a:lnSpc>
                        <a:spcAft>
                          <a:spcPts val="0"/>
                        </a:spcAft>
                      </a:pPr>
                      <a:r>
                        <a:rPr lang="en-GB" sz="1200" b="0" dirty="0">
                          <a:solidFill>
                            <a:schemeClr val="tx1"/>
                          </a:solidFill>
                          <a:latin typeface="+mj-lt"/>
                        </a:rPr>
                        <a:t>Getting started with Webex Teams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ts val="0"/>
                        </a:spcAft>
                      </a:pPr>
                      <a:r>
                        <a:rPr lang="en-GB" sz="1000" err="1">
                          <a:latin typeface="+mj-lt"/>
                        </a:rPr>
                        <a:t>Webex</a:t>
                      </a:r>
                      <a:r>
                        <a:rPr lang="en-GB" sz="1000">
                          <a:latin typeface="+mj-lt"/>
                        </a:rPr>
                        <a:t> Teams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000">
                          <a:latin typeface="+mj-lt"/>
                        </a:rPr>
                        <a:t>Find links to various content in Collaboration Help Portal with information to jumpstart </a:t>
                      </a:r>
                      <a:br>
                        <a:rPr lang="en-GB" sz="1000">
                          <a:latin typeface="+mj-lt"/>
                        </a:rPr>
                      </a:br>
                      <a:r>
                        <a:rPr lang="en-GB" sz="1000">
                          <a:latin typeface="+mj-lt"/>
                        </a:rPr>
                        <a:t>your use of </a:t>
                      </a:r>
                      <a:r>
                        <a:rPr lang="en-GB" sz="1000" err="1">
                          <a:latin typeface="+mj-lt"/>
                        </a:rPr>
                        <a:t>Webex</a:t>
                      </a:r>
                      <a:r>
                        <a:rPr lang="en-GB" sz="1000">
                          <a:latin typeface="+mj-lt"/>
                        </a:rPr>
                        <a:t> Teams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200" u="sng">
                          <a:effectLst/>
                          <a:latin typeface="+mj-lt"/>
                          <a:hlinkClick r:id="rId6"/>
                        </a:rPr>
                        <a:t>Cick here</a:t>
                      </a:r>
                      <a:endParaRPr lang="en-GB" sz="1200">
                        <a:effectLst/>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a16="http://schemas.microsoft.com/office/drawing/2014/main" val="2195616244"/>
                  </a:ext>
                </a:extLst>
              </a:tr>
              <a:tr h="429748">
                <a:tc>
                  <a:txBody>
                    <a:bodyPr/>
                    <a:lstStyle/>
                    <a:p>
                      <a:pPr>
                        <a:lnSpc>
                          <a:spcPct val="100000"/>
                        </a:lnSpc>
                        <a:spcAft>
                          <a:spcPts val="0"/>
                        </a:spcAft>
                      </a:pPr>
                      <a:r>
                        <a:rPr lang="en-GB" sz="1200" b="0" dirty="0">
                          <a:solidFill>
                            <a:schemeClr val="tx1"/>
                          </a:solidFill>
                          <a:latin typeface="+mj-lt"/>
                        </a:rPr>
                        <a:t>App Hub</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ts val="0"/>
                        </a:spcAft>
                      </a:pPr>
                      <a:r>
                        <a:rPr lang="en-GB" sz="1000" err="1">
                          <a:latin typeface="+mj-lt"/>
                        </a:rPr>
                        <a:t>Webex</a:t>
                      </a:r>
                      <a:r>
                        <a:rPr lang="en-GB" sz="1000">
                          <a:latin typeface="+mj-lt"/>
                        </a:rPr>
                        <a:t> Meetings / Teams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000">
                          <a:latin typeface="+mj-lt"/>
                        </a:rPr>
                        <a:t>A site to find existing bots and integrations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200" u="sng">
                          <a:effectLst/>
                          <a:latin typeface="+mj-lt"/>
                          <a:hlinkClick r:id="rId7"/>
                        </a:rPr>
                        <a:t>Click here</a:t>
                      </a:r>
                      <a:endParaRPr lang="en-GB" sz="120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a16="http://schemas.microsoft.com/office/drawing/2014/main" val="3614909581"/>
                  </a:ext>
                </a:extLst>
              </a:tr>
              <a:tr h="429748">
                <a:tc>
                  <a:txBody>
                    <a:bodyPr/>
                    <a:lstStyle/>
                    <a:p>
                      <a:pPr>
                        <a:lnSpc>
                          <a:spcPct val="100000"/>
                        </a:lnSpc>
                        <a:spcAft>
                          <a:spcPts val="0"/>
                        </a:spcAft>
                      </a:pPr>
                      <a:r>
                        <a:rPr lang="en-GB" sz="1200" b="0" dirty="0">
                          <a:solidFill>
                            <a:schemeClr val="tx1"/>
                          </a:solidFill>
                          <a:latin typeface="+mj-lt"/>
                        </a:rPr>
                        <a:t>Cisco Webex for Developers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ts val="0"/>
                        </a:spcAft>
                      </a:pPr>
                      <a:r>
                        <a:rPr lang="en-GB" sz="1000">
                          <a:latin typeface="+mj-lt"/>
                        </a:rPr>
                        <a:t>All </a:t>
                      </a:r>
                      <a:r>
                        <a:rPr lang="en-GB" sz="1000" err="1">
                          <a:latin typeface="+mj-lt"/>
                        </a:rPr>
                        <a:t>Webex</a:t>
                      </a:r>
                      <a:endParaRPr lang="en-GB" sz="1000">
                        <a:latin typeface="+mj-lt"/>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000">
                          <a:latin typeface="+mj-lt"/>
                        </a:rPr>
                        <a:t>A platform for developers to build bots, integrations, widgets or work with APIs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200" u="sng">
                          <a:effectLst/>
                          <a:latin typeface="+mj-lt"/>
                          <a:hlinkClick r:id="rId8"/>
                        </a:rPr>
                        <a:t>Click here</a:t>
                      </a:r>
                      <a:endParaRPr lang="en-GB" sz="120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a16="http://schemas.microsoft.com/office/drawing/2014/main" val="663686139"/>
                  </a:ext>
                </a:extLst>
              </a:tr>
              <a:tr h="429748">
                <a:tc>
                  <a:txBody>
                    <a:bodyPr/>
                    <a:lstStyle/>
                    <a:p>
                      <a:pPr>
                        <a:lnSpc>
                          <a:spcPct val="100000"/>
                        </a:lnSpc>
                        <a:spcAft>
                          <a:spcPts val="0"/>
                        </a:spcAft>
                      </a:pPr>
                      <a:r>
                        <a:rPr lang="en-GB" sz="1200" b="0" dirty="0">
                          <a:solidFill>
                            <a:schemeClr val="tx1"/>
                          </a:solidFill>
                          <a:latin typeface="+mj-lt"/>
                        </a:rPr>
                        <a:t>Submit a technical ticket</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ts val="0"/>
                        </a:spcAft>
                      </a:pPr>
                      <a:r>
                        <a:rPr lang="en-GB" sz="1000">
                          <a:latin typeface="+mj-lt"/>
                        </a:rPr>
                        <a:t>Webex Meeting/Teams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000">
                          <a:latin typeface="+mj-lt"/>
                        </a:rPr>
                        <a:t>Internet form to request assistance </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200" u="sng">
                          <a:effectLst/>
                          <a:latin typeface="+mj-lt"/>
                          <a:hlinkClick r:id="rId9"/>
                        </a:rPr>
                        <a:t>Click here</a:t>
                      </a:r>
                      <a:endParaRPr lang="en-GB" sz="120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a16="http://schemas.microsoft.com/office/drawing/2014/main" val="291538435"/>
                  </a:ext>
                </a:extLst>
              </a:tr>
              <a:tr h="429748">
                <a:tc>
                  <a:txBody>
                    <a:bodyPr/>
                    <a:lstStyle/>
                    <a:p>
                      <a:pPr>
                        <a:lnSpc>
                          <a:spcPct val="100000"/>
                        </a:lnSpc>
                        <a:spcAft>
                          <a:spcPts val="0"/>
                        </a:spcAft>
                      </a:pPr>
                      <a:r>
                        <a:rPr lang="en-GB" sz="1200" b="0" dirty="0">
                          <a:solidFill>
                            <a:schemeClr val="tx1"/>
                          </a:solidFill>
                          <a:latin typeface="+mj-lt"/>
                        </a:rPr>
                        <a:t>Cisco Collaboration community</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solidFill>
                      <a:schemeClr val="bg1">
                        <a:lumMod val="95000"/>
                      </a:schemeClr>
                    </a:solidFill>
                  </a:tcPr>
                </a:tc>
                <a:tc>
                  <a:txBody>
                    <a:bodyPr/>
                    <a:lstStyle/>
                    <a:p>
                      <a:pPr>
                        <a:lnSpc>
                          <a:spcPct val="100000"/>
                        </a:lnSpc>
                        <a:spcAft>
                          <a:spcPts val="0"/>
                        </a:spcAft>
                      </a:pPr>
                      <a:r>
                        <a:rPr lang="en-GB" sz="1000">
                          <a:latin typeface="+mj-lt"/>
                        </a:rPr>
                        <a:t>All Cisco Products</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000">
                          <a:latin typeface="+mj-lt"/>
                        </a:rPr>
                        <a:t>To ask tech questions, help others and be helped, and more</a:t>
                      </a: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tc>
                  <a:txBody>
                    <a:bodyPr/>
                    <a:lstStyle/>
                    <a:p>
                      <a:pPr>
                        <a:lnSpc>
                          <a:spcPct val="100000"/>
                        </a:lnSpc>
                        <a:spcAft>
                          <a:spcPts val="0"/>
                        </a:spcAft>
                      </a:pPr>
                      <a:r>
                        <a:rPr lang="en-GB" sz="1200" u="sng" dirty="0">
                          <a:effectLst/>
                          <a:latin typeface="+mj-lt"/>
                          <a:hlinkClick r:id="rId10"/>
                        </a:rPr>
                        <a:t>Click here</a:t>
                      </a:r>
                      <a:endParaRPr lang="en-GB" sz="1200" dirty="0">
                        <a:effectLst/>
                        <a:latin typeface="+mj-lt"/>
                        <a:ea typeface="Calibri" panose="020F0502020204030204" pitchFamily="34" charset="0"/>
                        <a:cs typeface="Times New Roman" panose="02020603050405020304" pitchFamily="18" charset="0"/>
                      </a:endParaRPr>
                    </a:p>
                  </a:txBody>
                  <a:tcPr anchor="ctr">
                    <a:lnL w="12700" cap="flat" cmpd="sng" algn="ctr">
                      <a:solidFill>
                        <a:srgbClr val="FF3D67"/>
                      </a:solidFill>
                      <a:prstDash val="solid"/>
                      <a:round/>
                      <a:headEnd type="none" w="med" len="med"/>
                      <a:tailEnd type="none" w="med" len="med"/>
                    </a:lnL>
                    <a:lnR w="12700" cap="flat" cmpd="sng" algn="ctr">
                      <a:solidFill>
                        <a:srgbClr val="FF3D67"/>
                      </a:solidFill>
                      <a:prstDash val="solid"/>
                      <a:round/>
                      <a:headEnd type="none" w="med" len="med"/>
                      <a:tailEnd type="none" w="med" len="med"/>
                    </a:lnR>
                    <a:lnT w="12700" cap="flat" cmpd="sng" algn="ctr">
                      <a:solidFill>
                        <a:srgbClr val="FF3D67"/>
                      </a:solidFill>
                      <a:prstDash val="solid"/>
                      <a:round/>
                      <a:headEnd type="none" w="med" len="med"/>
                      <a:tailEnd type="none" w="med" len="med"/>
                    </a:lnT>
                    <a:lnB w="12700" cap="flat" cmpd="sng" algn="ctr">
                      <a:solidFill>
                        <a:srgbClr val="FF3D67"/>
                      </a:solidFill>
                      <a:prstDash val="solid"/>
                      <a:round/>
                      <a:headEnd type="none" w="med" len="med"/>
                      <a:tailEnd type="none" w="med" len="med"/>
                    </a:lnB>
                    <a:noFill/>
                  </a:tcPr>
                </a:tc>
                <a:extLst>
                  <a:ext uri="{0D108BD9-81ED-4DB2-BD59-A6C34878D82A}">
                    <a16:rowId xmlns:a16="http://schemas.microsoft.com/office/drawing/2014/main" val="2824905305"/>
                  </a:ext>
                </a:extLst>
              </a:tr>
            </a:tbl>
          </a:graphicData>
        </a:graphic>
      </p:graphicFrame>
      <p:sp>
        <p:nvSpPr>
          <p:cNvPr id="6" name="Title 1">
            <a:extLst>
              <a:ext uri="{FF2B5EF4-FFF2-40B4-BE49-F238E27FC236}">
                <a16:creationId xmlns:a16="http://schemas.microsoft.com/office/drawing/2014/main" id="{6C2AF97E-813B-6240-BFAF-5433CE6B3E73}"/>
              </a:ext>
            </a:extLst>
          </p:cNvPr>
          <p:cNvSpPr txBox="1">
            <a:spLocks/>
          </p:cNvSpPr>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pPr marL="8929">
              <a:spcBef>
                <a:spcPts val="70"/>
              </a:spcBef>
            </a:pPr>
            <a:r>
              <a:rPr lang="en-GB" sz="3500" spc="7" dirty="0">
                <a:cs typeface="CiscoSansTT"/>
              </a:rPr>
              <a:t>Key resources</a:t>
            </a:r>
          </a:p>
        </p:txBody>
      </p:sp>
    </p:spTree>
    <p:extLst>
      <p:ext uri="{BB962C8B-B14F-4D97-AF65-F5344CB8AC3E}">
        <p14:creationId xmlns:p14="http://schemas.microsoft.com/office/powerpoint/2010/main" val="1659430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a16="http://schemas.microsoft.com/office/drawing/2014/main" id="{FCC26C31-3BF6-914C-851C-A47913971A6D}"/>
              </a:ext>
            </a:extLst>
          </p:cNvPr>
          <p:cNvSpPr>
            <a:spLocks noGrp="1"/>
          </p:cNvSpPr>
          <p:nvPr>
            <p:ph type="title"/>
          </p:nvPr>
        </p:nvSpPr>
        <p:spPr>
          <a:xfrm>
            <a:off x="685800" y="685801"/>
            <a:ext cx="10515600" cy="835021"/>
          </a:xfrm>
        </p:spPr>
        <p:txBody>
          <a:bodyPr lIns="0" tIns="0" rIns="0" bIns="0">
            <a:normAutofit/>
          </a:bodyPr>
          <a:lstStyle/>
          <a:p>
            <a:r>
              <a:rPr lang="en-US" dirty="0"/>
              <a:t>People Manager checklist</a:t>
            </a:r>
            <a:endParaRPr lang="en-US" sz="3500" dirty="0">
              <a:solidFill>
                <a:srgbClr val="00BCEB"/>
              </a:solidFill>
              <a:latin typeface="+mn-lt"/>
              <a:ea typeface="+mn-ea"/>
              <a:cs typeface="+mn-cs"/>
            </a:endParaRPr>
          </a:p>
        </p:txBody>
      </p:sp>
      <p:graphicFrame>
        <p:nvGraphicFramePr>
          <p:cNvPr id="30" name="Table 29">
            <a:extLst>
              <a:ext uri="{FF2B5EF4-FFF2-40B4-BE49-F238E27FC236}">
                <a16:creationId xmlns:a16="http://schemas.microsoft.com/office/drawing/2014/main" id="{9308F84F-4C35-9142-9ECE-70CF2B2922A4}"/>
              </a:ext>
            </a:extLst>
          </p:cNvPr>
          <p:cNvGraphicFramePr>
            <a:graphicFrameLocks noGrp="1"/>
          </p:cNvGraphicFramePr>
          <p:nvPr>
            <p:extLst>
              <p:ext uri="{D42A27DB-BD31-4B8C-83A1-F6EECF244321}">
                <p14:modId xmlns:p14="http://schemas.microsoft.com/office/powerpoint/2010/main" val="3825949744"/>
              </p:ext>
            </p:extLst>
          </p:nvPr>
        </p:nvGraphicFramePr>
        <p:xfrm>
          <a:off x="685800" y="1341438"/>
          <a:ext cx="10820400" cy="4481148"/>
        </p:xfrm>
        <a:graphic>
          <a:graphicData uri="http://schemas.openxmlformats.org/drawingml/2006/table">
            <a:tbl>
              <a:tblPr firstRow="1" bandRow="1">
                <a:tableStyleId>{21E4AEA4-8DFA-4A89-87EB-49C32662AFE0}</a:tableStyleId>
              </a:tblPr>
              <a:tblGrid>
                <a:gridCol w="4764024">
                  <a:extLst>
                    <a:ext uri="{9D8B030D-6E8A-4147-A177-3AD203B41FA5}">
                      <a16:colId xmlns:a16="http://schemas.microsoft.com/office/drawing/2014/main" val="1656085804"/>
                    </a:ext>
                  </a:extLst>
                </a:gridCol>
                <a:gridCol w="3803904">
                  <a:extLst>
                    <a:ext uri="{9D8B030D-6E8A-4147-A177-3AD203B41FA5}">
                      <a16:colId xmlns:a16="http://schemas.microsoft.com/office/drawing/2014/main" val="1460277437"/>
                    </a:ext>
                  </a:extLst>
                </a:gridCol>
                <a:gridCol w="2252472">
                  <a:extLst>
                    <a:ext uri="{9D8B030D-6E8A-4147-A177-3AD203B41FA5}">
                      <a16:colId xmlns:a16="http://schemas.microsoft.com/office/drawing/2014/main" val="4112516505"/>
                    </a:ext>
                  </a:extLst>
                </a:gridCol>
              </a:tblGrid>
              <a:tr h="465191">
                <a:tc>
                  <a:txBody>
                    <a:bodyPr/>
                    <a:lstStyle/>
                    <a:p>
                      <a:r>
                        <a:rPr lang="en-US" sz="1800" b="0" dirty="0">
                          <a:latin typeface="+mn-lt"/>
                        </a:rPr>
                        <a:t>Checklist items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lang="en-US" sz="1800" b="0" dirty="0">
                          <a:latin typeface="+mn-lt"/>
                        </a:rPr>
                        <a:t>Resources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lang="en-US" sz="1800" b="0" dirty="0">
                          <a:latin typeface="+mn-lt"/>
                        </a:rPr>
                        <a:t>Status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extLst>
                  <a:ext uri="{0D108BD9-81ED-4DB2-BD59-A6C34878D82A}">
                    <a16:rowId xmlns:a16="http://schemas.microsoft.com/office/drawing/2014/main" val="884880886"/>
                  </a:ext>
                </a:extLst>
              </a:tr>
              <a:tr h="365087">
                <a:tc>
                  <a:txBody>
                    <a:bodyPr/>
                    <a:lstStyle/>
                    <a:p>
                      <a:r>
                        <a:rPr lang="en-US" sz="1000" kern="1200" dirty="0">
                          <a:solidFill>
                            <a:schemeClr val="dk1"/>
                          </a:solidFill>
                          <a:latin typeface="+mj-lt"/>
                          <a:ea typeface="+mn-ea"/>
                          <a:cs typeface="+mn-cs"/>
                        </a:rPr>
                        <a:t>I’ve made sure that my team is aware of the new policy</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4043536590"/>
                  </a:ext>
                </a:extLst>
              </a:tr>
              <a:tr h="365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mj-lt"/>
                          <a:ea typeface="+mn-ea"/>
                          <a:cs typeface="+mn-cs"/>
                        </a:rPr>
                        <a:t>I’ve held a team meeting to talk through the changes, and the importance of using video </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991365360"/>
                  </a:ext>
                </a:extLst>
              </a:tr>
              <a:tr h="365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j-lt"/>
                          <a:ea typeface="+mn-ea"/>
                          <a:cs typeface="+mn-cs"/>
                        </a:rPr>
                        <a:t>I’ve rescheduled my meetings to include Webex</a:t>
                      </a:r>
                      <a:endParaRPr lang="en-US"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457898874"/>
                  </a:ext>
                </a:extLst>
              </a:tr>
              <a:tr h="365087">
                <a:tc>
                  <a:txBody>
                    <a:bodyPr/>
                    <a:lstStyle/>
                    <a:p>
                      <a:r>
                        <a:rPr lang="en-US" sz="1000" kern="1200" dirty="0">
                          <a:solidFill>
                            <a:schemeClr val="dk1"/>
                          </a:solidFill>
                          <a:latin typeface="+mj-lt"/>
                          <a:ea typeface="+mn-ea"/>
                          <a:cs typeface="+mn-cs"/>
                        </a:rPr>
                        <a:t>My team understands the importance of using video</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1367887519"/>
                  </a:ext>
                </a:extLst>
              </a:tr>
              <a:tr h="365087">
                <a:tc>
                  <a:txBody>
                    <a:bodyPr/>
                    <a:lstStyle/>
                    <a:p>
                      <a:r>
                        <a:rPr lang="en-GB" sz="1000" kern="1200" dirty="0">
                          <a:solidFill>
                            <a:schemeClr val="dk1"/>
                          </a:solidFill>
                          <a:latin typeface="+mj-lt"/>
                          <a:ea typeface="+mn-ea"/>
                          <a:cs typeface="+mn-cs"/>
                        </a:rPr>
                        <a:t>My team knows how to reach me </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2703029251"/>
                  </a:ext>
                </a:extLst>
              </a:tr>
              <a:tr h="365087">
                <a:tc>
                  <a:txBody>
                    <a:bodyPr/>
                    <a:lstStyle/>
                    <a:p>
                      <a:r>
                        <a:rPr lang="en-GB" sz="1000" kern="1200" dirty="0">
                          <a:solidFill>
                            <a:schemeClr val="dk1"/>
                          </a:solidFill>
                          <a:latin typeface="+mj-lt"/>
                          <a:ea typeface="+mn-ea"/>
                          <a:cs typeface="+mn-cs"/>
                        </a:rPr>
                        <a:t>My team knows how to reach each other </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001263574"/>
                  </a:ext>
                </a:extLst>
              </a:tr>
              <a:tr h="365087">
                <a:tc>
                  <a:txBody>
                    <a:bodyPr/>
                    <a:lstStyle/>
                    <a:p>
                      <a:pPr marL="0" marR="0" lvl="0" indent="0" algn="l" rtl="0" eaLnBrk="1" fontAlgn="auto" latinLnBrk="0" hangingPunct="1">
                        <a:lnSpc>
                          <a:spcPct val="100000"/>
                        </a:lnSpc>
                        <a:spcBef>
                          <a:spcPts val="0"/>
                        </a:spcBef>
                        <a:spcAft>
                          <a:spcPts val="0"/>
                        </a:spcAft>
                        <a:buClrTx/>
                        <a:buSzTx/>
                        <a:buFontTx/>
                        <a:buNone/>
                      </a:pPr>
                      <a:r>
                        <a:rPr lang="en-GB" sz="1000" kern="1200" dirty="0">
                          <a:solidFill>
                            <a:schemeClr val="dk1"/>
                          </a:solidFill>
                          <a:latin typeface="+mj-lt"/>
                          <a:ea typeface="+mn-ea"/>
                          <a:cs typeface="+mn-cs"/>
                        </a:rPr>
                        <a:t>I have my  1 on 1 meetings scheduled in </a:t>
                      </a:r>
                      <a:r>
                        <a:rPr lang="en-GB" sz="1000" kern="1200" dirty="0" err="1">
                          <a:solidFill>
                            <a:schemeClr val="dk1"/>
                          </a:solidFill>
                          <a:latin typeface="+mj-lt"/>
                          <a:ea typeface="+mn-ea"/>
                          <a:cs typeface="+mn-cs"/>
                        </a:rPr>
                        <a:t>Webex</a:t>
                      </a:r>
                      <a:r>
                        <a:rPr lang="en-GB" sz="1000" kern="1200" dirty="0">
                          <a:solidFill>
                            <a:schemeClr val="dk1"/>
                          </a:solidFill>
                          <a:latin typeface="+mj-lt"/>
                          <a:ea typeface="+mn-ea"/>
                          <a:cs typeface="+mn-cs"/>
                        </a:rPr>
                        <a:t> </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556666207"/>
                  </a:ext>
                </a:extLst>
              </a:tr>
              <a:tr h="3650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2809558530"/>
                  </a:ext>
                </a:extLst>
              </a:tr>
              <a:tr h="3650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4082084564"/>
                  </a:ext>
                </a:extLst>
              </a:tr>
              <a:tr h="365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792040936"/>
                  </a:ext>
                </a:extLst>
              </a:tr>
              <a:tr h="365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398990548"/>
                  </a:ext>
                </a:extLst>
              </a:tr>
            </a:tbl>
          </a:graphicData>
        </a:graphic>
      </p:graphicFrame>
    </p:spTree>
    <p:extLst>
      <p:ext uri="{BB962C8B-B14F-4D97-AF65-F5344CB8AC3E}">
        <p14:creationId xmlns:p14="http://schemas.microsoft.com/office/powerpoint/2010/main" val="38466301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a16="http://schemas.microsoft.com/office/drawing/2014/main" id="{FCC26C31-3BF6-914C-851C-A47913971A6D}"/>
              </a:ext>
            </a:extLst>
          </p:cNvPr>
          <p:cNvSpPr>
            <a:spLocks noGrp="1"/>
          </p:cNvSpPr>
          <p:nvPr>
            <p:ph type="title"/>
          </p:nvPr>
        </p:nvSpPr>
        <p:spPr>
          <a:xfrm>
            <a:off x="685800" y="685801"/>
            <a:ext cx="10515600" cy="835021"/>
          </a:xfrm>
        </p:spPr>
        <p:txBody>
          <a:bodyPr lIns="0" tIns="0" rIns="0" bIns="0">
            <a:normAutofit/>
          </a:bodyPr>
          <a:lstStyle/>
          <a:p>
            <a:r>
              <a:rPr lang="en-US" dirty="0"/>
              <a:t>End User Checklist</a:t>
            </a:r>
            <a:endParaRPr lang="en-US" sz="3500" dirty="0">
              <a:solidFill>
                <a:srgbClr val="00BCEB"/>
              </a:solidFill>
              <a:latin typeface="+mn-lt"/>
              <a:ea typeface="+mn-ea"/>
              <a:cs typeface="+mn-cs"/>
            </a:endParaRPr>
          </a:p>
        </p:txBody>
      </p:sp>
      <p:graphicFrame>
        <p:nvGraphicFramePr>
          <p:cNvPr id="30" name="Table 29">
            <a:extLst>
              <a:ext uri="{FF2B5EF4-FFF2-40B4-BE49-F238E27FC236}">
                <a16:creationId xmlns:a16="http://schemas.microsoft.com/office/drawing/2014/main" id="{9308F84F-4C35-9142-9ECE-70CF2B2922A4}"/>
              </a:ext>
            </a:extLst>
          </p:cNvPr>
          <p:cNvGraphicFramePr>
            <a:graphicFrameLocks noGrp="1"/>
          </p:cNvGraphicFramePr>
          <p:nvPr>
            <p:extLst>
              <p:ext uri="{D42A27DB-BD31-4B8C-83A1-F6EECF244321}">
                <p14:modId xmlns:p14="http://schemas.microsoft.com/office/powerpoint/2010/main" val="649265860"/>
              </p:ext>
            </p:extLst>
          </p:nvPr>
        </p:nvGraphicFramePr>
        <p:xfrm>
          <a:off x="685800" y="1341438"/>
          <a:ext cx="10820400" cy="3782127"/>
        </p:xfrm>
        <a:graphic>
          <a:graphicData uri="http://schemas.openxmlformats.org/drawingml/2006/table">
            <a:tbl>
              <a:tblPr firstRow="1" bandRow="1">
                <a:tableStyleId>{21E4AEA4-8DFA-4A89-87EB-49C32662AFE0}</a:tableStyleId>
              </a:tblPr>
              <a:tblGrid>
                <a:gridCol w="5584371">
                  <a:extLst>
                    <a:ext uri="{9D8B030D-6E8A-4147-A177-3AD203B41FA5}">
                      <a16:colId xmlns:a16="http://schemas.microsoft.com/office/drawing/2014/main" val="1656085804"/>
                    </a:ext>
                  </a:extLst>
                </a:gridCol>
                <a:gridCol w="2983557">
                  <a:extLst>
                    <a:ext uri="{9D8B030D-6E8A-4147-A177-3AD203B41FA5}">
                      <a16:colId xmlns:a16="http://schemas.microsoft.com/office/drawing/2014/main" val="1460277437"/>
                    </a:ext>
                  </a:extLst>
                </a:gridCol>
                <a:gridCol w="2252472">
                  <a:extLst>
                    <a:ext uri="{9D8B030D-6E8A-4147-A177-3AD203B41FA5}">
                      <a16:colId xmlns:a16="http://schemas.microsoft.com/office/drawing/2014/main" val="4112516505"/>
                    </a:ext>
                  </a:extLst>
                </a:gridCol>
              </a:tblGrid>
              <a:tr h="465191">
                <a:tc>
                  <a:txBody>
                    <a:bodyPr/>
                    <a:lstStyle/>
                    <a:p>
                      <a:r>
                        <a:rPr lang="en-US" sz="1800" b="0" dirty="0">
                          <a:latin typeface="+mn-lt"/>
                        </a:rPr>
                        <a:t>Checklist items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lang="en-US" sz="1800" b="0" dirty="0">
                          <a:latin typeface="+mn-lt"/>
                        </a:rPr>
                        <a:t>Resources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tc>
                  <a:txBody>
                    <a:bodyPr/>
                    <a:lstStyle/>
                    <a:p>
                      <a:r>
                        <a:rPr lang="en-US" sz="1800" b="0" dirty="0">
                          <a:latin typeface="+mn-lt"/>
                        </a:rPr>
                        <a:t>Status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rgbClr val="FF3D67"/>
                    </a:solidFill>
                  </a:tcPr>
                </a:tc>
                <a:extLst>
                  <a:ext uri="{0D108BD9-81ED-4DB2-BD59-A6C34878D82A}">
                    <a16:rowId xmlns:a16="http://schemas.microsoft.com/office/drawing/2014/main" val="884880886"/>
                  </a:ext>
                </a:extLst>
              </a:tr>
              <a:tr h="365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j-lt"/>
                          <a:ea typeface="+mn-ea"/>
                          <a:cs typeface="+mn-cs"/>
                        </a:rPr>
                        <a:t>I’ve rescheduled my meetings to include Webex</a:t>
                      </a:r>
                      <a:endParaRPr lang="en-US"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457898874"/>
                  </a:ext>
                </a:extLst>
              </a:tr>
              <a:tr h="365087">
                <a:tc>
                  <a:txBody>
                    <a:bodyPr/>
                    <a:lstStyle/>
                    <a:p>
                      <a:r>
                        <a:rPr lang="en-US" sz="1000" kern="1200" dirty="0">
                          <a:solidFill>
                            <a:schemeClr val="dk1"/>
                          </a:solidFill>
                          <a:latin typeface="+mj-lt"/>
                          <a:ea typeface="+mn-ea"/>
                          <a:cs typeface="+mn-cs"/>
                        </a:rPr>
                        <a:t>I have taken a class and/ or am comfortable using Webex</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r>
                        <a:rPr lang="en-GB" sz="1000" b="0" i="0" u="none" strike="noStrike" kern="1200" dirty="0">
                          <a:solidFill>
                            <a:schemeClr val="dk1"/>
                          </a:solidFill>
                          <a:effectLst/>
                          <a:latin typeface="+mj-lt"/>
                          <a:ea typeface="+mn-ea"/>
                          <a:cs typeface="+mn-cs"/>
                        </a:rPr>
                        <a:t>http://</a:t>
                      </a:r>
                      <a:r>
                        <a:rPr lang="en-GB" sz="1000" b="0" i="0" u="none" strike="noStrike" kern="1200" dirty="0" err="1">
                          <a:solidFill>
                            <a:schemeClr val="dk1"/>
                          </a:solidFill>
                          <a:effectLst/>
                          <a:latin typeface="+mj-lt"/>
                          <a:ea typeface="+mn-ea"/>
                          <a:cs typeface="+mn-cs"/>
                        </a:rPr>
                        <a:t>cs.co</a:t>
                      </a:r>
                      <a:r>
                        <a:rPr lang="en-GB" sz="1000" b="0" i="0" u="none" strike="noStrike" kern="1200" dirty="0">
                          <a:solidFill>
                            <a:schemeClr val="dk1"/>
                          </a:solidFill>
                          <a:effectLst/>
                          <a:latin typeface="+mj-lt"/>
                          <a:ea typeface="+mn-ea"/>
                          <a:cs typeface="+mn-cs"/>
                        </a:rPr>
                        <a:t>/</a:t>
                      </a:r>
                      <a:r>
                        <a:rPr lang="en-GB" sz="1000" b="0" i="0" u="none" strike="noStrike" kern="1200" dirty="0" err="1">
                          <a:solidFill>
                            <a:schemeClr val="dk1"/>
                          </a:solidFill>
                          <a:effectLst/>
                          <a:latin typeface="+mj-lt"/>
                          <a:ea typeface="+mn-ea"/>
                          <a:cs typeface="+mn-cs"/>
                        </a:rPr>
                        <a:t>onlineclasses</a:t>
                      </a:r>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1367887519"/>
                  </a:ext>
                </a:extLst>
              </a:tr>
              <a:tr h="365087">
                <a:tc>
                  <a:txBody>
                    <a:bodyPr/>
                    <a:lstStyle/>
                    <a:p>
                      <a:r>
                        <a:rPr lang="en-GB" sz="1000" kern="1200" dirty="0">
                          <a:solidFill>
                            <a:schemeClr val="dk1"/>
                          </a:solidFill>
                          <a:latin typeface="+mj-lt"/>
                          <a:ea typeface="+mn-ea"/>
                          <a:cs typeface="+mn-cs"/>
                        </a:rPr>
                        <a:t>I know how to manage my day to day tasks away from the office using Webex</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2703029251"/>
                  </a:ext>
                </a:extLst>
              </a:tr>
              <a:tr h="365087">
                <a:tc>
                  <a:txBody>
                    <a:bodyPr/>
                    <a:lstStyle/>
                    <a:p>
                      <a:r>
                        <a:rPr lang="en-GB" sz="1000" kern="1200" dirty="0">
                          <a:solidFill>
                            <a:schemeClr val="dk1"/>
                          </a:solidFill>
                          <a:latin typeface="+mj-lt"/>
                          <a:ea typeface="+mn-ea"/>
                          <a:cs typeface="+mn-cs"/>
                        </a:rPr>
                        <a:t>I have Webex Teams spaces where I can reach my teams and others I need to have contact with</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001263574"/>
                  </a:ext>
                </a:extLst>
              </a:tr>
              <a:tr h="365087">
                <a:tc>
                  <a:txBody>
                    <a:bodyPr/>
                    <a:lstStyle/>
                    <a:p>
                      <a:pPr marL="0" marR="0" lvl="0" indent="0" algn="l" rtl="0" eaLnBrk="1" fontAlgn="auto" latinLnBrk="0" hangingPunct="1">
                        <a:lnSpc>
                          <a:spcPct val="100000"/>
                        </a:lnSpc>
                        <a:spcBef>
                          <a:spcPts val="0"/>
                        </a:spcBef>
                        <a:spcAft>
                          <a:spcPts val="0"/>
                        </a:spcAft>
                        <a:buClrTx/>
                        <a:buSzTx/>
                        <a:buFontTx/>
                        <a:buNone/>
                      </a:pPr>
                      <a:r>
                        <a:rPr lang="en-GB" sz="1000" kern="1200" dirty="0">
                          <a:solidFill>
                            <a:schemeClr val="dk1"/>
                          </a:solidFill>
                          <a:latin typeface="+mj-lt"/>
                          <a:ea typeface="+mn-ea"/>
                          <a:cs typeface="+mn-cs"/>
                        </a:rPr>
                        <a:t>I have the equipment I need to set up my home office (</a:t>
                      </a:r>
                      <a:r>
                        <a:rPr lang="en-GB" sz="1000" kern="1200" dirty="0" err="1">
                          <a:solidFill>
                            <a:schemeClr val="dk1"/>
                          </a:solidFill>
                          <a:latin typeface="+mj-lt"/>
                          <a:ea typeface="+mn-ea"/>
                          <a:cs typeface="+mn-cs"/>
                        </a:rPr>
                        <a:t>e.g</a:t>
                      </a:r>
                      <a:r>
                        <a:rPr lang="en-GB" sz="1000" kern="1200" dirty="0">
                          <a:solidFill>
                            <a:schemeClr val="dk1"/>
                          </a:solidFill>
                          <a:latin typeface="+mj-lt"/>
                          <a:ea typeface="+mn-ea"/>
                          <a:cs typeface="+mn-cs"/>
                        </a:rPr>
                        <a:t> headset, laptop, keyboard, mouse, charge cords)</a:t>
                      </a: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556666207"/>
                  </a:ext>
                </a:extLst>
              </a:tr>
              <a:tr h="3650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2809558530"/>
                  </a:ext>
                </a:extLst>
              </a:tr>
              <a:tr h="3650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4082084564"/>
                  </a:ext>
                </a:extLst>
              </a:tr>
              <a:tr h="365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792040936"/>
                  </a:ext>
                </a:extLst>
              </a:tr>
              <a:tr h="3650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000" kern="1200" dirty="0">
                        <a:solidFill>
                          <a:schemeClr val="dk1"/>
                        </a:solidFill>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F3D67"/>
                      </a:solidFill>
                      <a:prstDash val="sysDot"/>
                      <a:round/>
                      <a:headEnd type="none" w="med" len="med"/>
                      <a:tailEnd type="none" w="med" len="med"/>
                    </a:lnL>
                    <a:lnR w="12700" cap="flat" cmpd="sng" algn="ctr">
                      <a:solidFill>
                        <a:srgbClr val="FF3D67"/>
                      </a:solidFill>
                      <a:prstDash val="sysDot"/>
                      <a:round/>
                      <a:headEnd type="none" w="med" len="med"/>
                      <a:tailEnd type="none" w="med" len="med"/>
                    </a:lnR>
                    <a:lnT w="12700" cap="flat" cmpd="sng" algn="ctr">
                      <a:solidFill>
                        <a:srgbClr val="FF3D67"/>
                      </a:solidFill>
                      <a:prstDash val="sysDot"/>
                      <a:round/>
                      <a:headEnd type="none" w="med" len="med"/>
                      <a:tailEnd type="none" w="med" len="med"/>
                    </a:lnT>
                    <a:lnB w="12700" cap="flat" cmpd="sng" algn="ctr">
                      <a:solidFill>
                        <a:srgbClr val="FF3D67"/>
                      </a:solidFill>
                      <a:prstDash val="sysDot"/>
                      <a:round/>
                      <a:headEnd type="none" w="med" len="med"/>
                      <a:tailEnd type="none" w="med" len="med"/>
                    </a:lnB>
                    <a:solidFill>
                      <a:schemeClr val="bg1"/>
                    </a:solidFill>
                  </a:tcPr>
                </a:tc>
                <a:extLst>
                  <a:ext uri="{0D108BD9-81ED-4DB2-BD59-A6C34878D82A}">
                    <a16:rowId xmlns:a16="http://schemas.microsoft.com/office/drawing/2014/main" val="3398990548"/>
                  </a:ext>
                </a:extLst>
              </a:tr>
            </a:tbl>
          </a:graphicData>
        </a:graphic>
      </p:graphicFrame>
    </p:spTree>
    <p:extLst>
      <p:ext uri="{BB962C8B-B14F-4D97-AF65-F5344CB8AC3E}">
        <p14:creationId xmlns:p14="http://schemas.microsoft.com/office/powerpoint/2010/main" val="1536493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00BCEB"/>
          </a:solidFill>
          <a:ln w="25400" cap="flat" cmpd="sng" algn="ctr">
            <a:noFill/>
            <a:prstDash val="solid"/>
          </a:ln>
          <a:effectLst/>
        </p:spPr>
        <p:txBody>
          <a:bodyPr rtlCol="0" anchor="ctr"/>
          <a:lstStyle/>
          <a:p>
            <a:pPr marL="0" marR="0" lvl="0" indent="0" algn="ctr"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Calibri" panose="020F0502020204030204"/>
              <a:ea typeface=""/>
              <a:cs typeface=""/>
            </a:endParaRPr>
          </a:p>
        </p:txBody>
      </p:sp>
      <p:sp>
        <p:nvSpPr>
          <p:cNvPr id="8" name="Freeform 7"/>
          <p:cNvSpPr>
            <a:spLocks noChangeAspect="1" noEditPoints="1"/>
          </p:cNvSpPr>
          <p:nvPr/>
        </p:nvSpPr>
        <p:spPr bwMode="auto">
          <a:xfrm>
            <a:off x="4448336" y="2553677"/>
            <a:ext cx="3295329" cy="1750647"/>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dirty="0">
              <a:ln>
                <a:noFill/>
              </a:ln>
              <a:solidFill>
                <a:srgbClr val="005073"/>
              </a:solidFill>
              <a:effectLst/>
              <a:uLnTx/>
              <a:uFillTx/>
              <a:latin typeface="Arial" charset="0"/>
              <a:ea typeface="ＭＳ Ｐゴシック" charset="0"/>
              <a:cs typeface="ＭＳ Ｐゴシック" charset="0"/>
            </a:endParaRPr>
          </a:p>
        </p:txBody>
      </p:sp>
    </p:spTree>
    <p:extLst>
      <p:ext uri="{BB962C8B-B14F-4D97-AF65-F5344CB8AC3E}">
        <p14:creationId xmlns:p14="http://schemas.microsoft.com/office/powerpoint/2010/main" val="1097300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a:off x="3472477" y="1665288"/>
            <a:ext cx="6281123" cy="4430712"/>
          </a:xfrm>
          <a:prstGeom prst="roundRect">
            <a:avLst>
              <a:gd name="adj" fmla="val 5618"/>
            </a:avLst>
          </a:prstGeom>
          <a:solidFill>
            <a:schemeClr val="accent4"/>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5" name="Title 1">
            <a:extLst>
              <a:ext uri="{FF2B5EF4-FFF2-40B4-BE49-F238E27FC236}">
                <a16:creationId xmlns:a16="http://schemas.microsoft.com/office/drawing/2014/main" id="{6C2AF97E-813B-6240-BFAF-5433CE6B3E73}"/>
              </a:ext>
            </a:extLst>
          </p:cNvPr>
          <p:cNvSpPr txBox="1">
            <a:spLocks/>
          </p:cNvSpPr>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en-US" sz="3600"/>
              <a:t>Understanding your audience</a:t>
            </a:r>
          </a:p>
        </p:txBody>
      </p:sp>
      <p:sp>
        <p:nvSpPr>
          <p:cNvPr id="26" name="TextBox 25">
            <a:extLst>
              <a:ext uri="{FF2B5EF4-FFF2-40B4-BE49-F238E27FC236}">
                <a16:creationId xmlns:a16="http://schemas.microsoft.com/office/drawing/2014/main" id="{0A726121-6451-4D4E-A7C7-BDFE58F6432B}"/>
              </a:ext>
            </a:extLst>
          </p:cNvPr>
          <p:cNvSpPr txBox="1"/>
          <p:nvPr/>
        </p:nvSpPr>
        <p:spPr>
          <a:xfrm>
            <a:off x="3733800" y="1905000"/>
            <a:ext cx="5867400" cy="3108543"/>
          </a:xfrm>
          <a:prstGeom prst="rect">
            <a:avLst/>
          </a:prstGeom>
          <a:noFill/>
        </p:spPr>
        <p:txBody>
          <a:bodyPr wrap="square" rtlCol="0" anchor="t">
            <a:spAutoFit/>
          </a:bodyPr>
          <a:lstStyle/>
          <a:p>
            <a:r>
              <a:rPr lang="en-GB" sz="2800" b="1" dirty="0">
                <a:solidFill>
                  <a:schemeClr val="bg1"/>
                </a:solidFill>
              </a:rPr>
              <a:t>Questions to think about</a:t>
            </a:r>
          </a:p>
          <a:p>
            <a:endParaRPr lang="en-GB" b="1" dirty="0">
              <a:latin typeface="+mj-lt"/>
            </a:endParaRPr>
          </a:p>
          <a:p>
            <a:endParaRPr lang="en-GB" b="1" dirty="0">
              <a:solidFill>
                <a:srgbClr val="000000"/>
              </a:solidFill>
              <a:latin typeface="Calibri Light" panose="020F0302020204030204"/>
              <a:cs typeface="Calibri Light" panose="020F0302020204030204"/>
            </a:endParaRPr>
          </a:p>
          <a:p>
            <a:pPr>
              <a:spcAft>
                <a:spcPts val="2400"/>
              </a:spcAft>
            </a:pPr>
            <a:r>
              <a:rPr lang="en-GB" b="1" dirty="0">
                <a:solidFill>
                  <a:schemeClr val="bg1"/>
                </a:solidFill>
              </a:rPr>
              <a:t>1.  </a:t>
            </a:r>
            <a:r>
              <a:rPr lang="en-GB" dirty="0">
                <a:solidFill>
                  <a:schemeClr val="bg1"/>
                </a:solidFill>
                <a:latin typeface="+mj-lt"/>
              </a:rPr>
              <a:t>Who are the communications going to?</a:t>
            </a:r>
          </a:p>
          <a:p>
            <a:pPr>
              <a:spcAft>
                <a:spcPts val="2400"/>
              </a:spcAft>
            </a:pPr>
            <a:r>
              <a:rPr lang="en-GB" b="1" dirty="0">
                <a:solidFill>
                  <a:schemeClr val="bg1"/>
                </a:solidFill>
              </a:rPr>
              <a:t>2.  </a:t>
            </a:r>
            <a:r>
              <a:rPr lang="en-GB" dirty="0">
                <a:solidFill>
                  <a:schemeClr val="bg1"/>
                </a:solidFill>
                <a:latin typeface="+mj-lt"/>
              </a:rPr>
              <a:t>What is their current working world like?</a:t>
            </a:r>
          </a:p>
          <a:p>
            <a:pPr>
              <a:spcAft>
                <a:spcPts val="2400"/>
              </a:spcAft>
            </a:pPr>
            <a:r>
              <a:rPr lang="en-GB" b="1" dirty="0">
                <a:solidFill>
                  <a:schemeClr val="bg1"/>
                </a:solidFill>
              </a:rPr>
              <a:t>3.  </a:t>
            </a:r>
            <a:r>
              <a:rPr lang="en-GB" dirty="0">
                <a:solidFill>
                  <a:schemeClr val="bg1"/>
                </a:solidFill>
                <a:latin typeface="+mj-lt"/>
              </a:rPr>
              <a:t>How will the changes impact them?</a:t>
            </a:r>
          </a:p>
          <a:p>
            <a:pPr>
              <a:spcAft>
                <a:spcPts val="2400"/>
              </a:spcAft>
            </a:pPr>
            <a:r>
              <a:rPr lang="en-GB" b="1" dirty="0">
                <a:solidFill>
                  <a:schemeClr val="bg1"/>
                </a:solidFill>
              </a:rPr>
              <a:t>4. </a:t>
            </a:r>
            <a:r>
              <a:rPr lang="en-GB" dirty="0">
                <a:solidFill>
                  <a:schemeClr val="bg1"/>
                </a:solidFill>
              </a:rPr>
              <a:t>What are the essential things they need to know?</a:t>
            </a:r>
            <a:endParaRPr lang="en-GB" dirty="0">
              <a:solidFill>
                <a:schemeClr val="bg1"/>
              </a:solidFill>
              <a:latin typeface="Calibri"/>
              <a:cs typeface="Calibri"/>
            </a:endParaRPr>
          </a:p>
        </p:txBody>
      </p:sp>
      <p:sp>
        <p:nvSpPr>
          <p:cNvPr id="27" name="TextBox 26">
            <a:extLst>
              <a:ext uri="{FF2B5EF4-FFF2-40B4-BE49-F238E27FC236}">
                <a16:creationId xmlns:a16="http://schemas.microsoft.com/office/drawing/2014/main" id="{E68C3DD2-F458-4944-9B58-F9BA74608D71}"/>
              </a:ext>
            </a:extLst>
          </p:cNvPr>
          <p:cNvSpPr txBox="1"/>
          <p:nvPr/>
        </p:nvSpPr>
        <p:spPr>
          <a:xfrm>
            <a:off x="685800" y="2041783"/>
            <a:ext cx="2407428" cy="2000548"/>
          </a:xfrm>
          <a:prstGeom prst="rect">
            <a:avLst/>
          </a:prstGeom>
          <a:noFill/>
        </p:spPr>
        <p:txBody>
          <a:bodyPr wrap="square" lIns="0" tIns="0" rIns="0" bIns="0" rtlCol="0" anchor="t">
            <a:spAutoFit/>
          </a:bodyPr>
          <a:lstStyle/>
          <a:p>
            <a:pPr>
              <a:spcAft>
                <a:spcPts val="1200"/>
              </a:spcAft>
            </a:pPr>
            <a:r>
              <a:rPr lang="en-GB" sz="1200" dirty="0">
                <a:latin typeface="+mj-lt"/>
              </a:rPr>
              <a:t>It’s important to consider how different messages will land. This will allow you to develop communications that truly assist your teams.</a:t>
            </a:r>
            <a:endParaRPr lang="en-US" dirty="0"/>
          </a:p>
          <a:p>
            <a:pPr>
              <a:spcAft>
                <a:spcPts val="1200"/>
              </a:spcAft>
            </a:pPr>
            <a:r>
              <a:rPr lang="en-GB" sz="1200" dirty="0">
                <a:latin typeface="+mj-lt"/>
                <a:cs typeface="Calibri Light"/>
              </a:rPr>
              <a:t>Considering the challenges of your people/ groups of people will be key. For example are people used to working remotely? Or will this be the first time? Edit the email messages we’ve provided to suit your teams.</a:t>
            </a:r>
            <a:endParaRPr lang="en-GB" sz="1200" dirty="0">
              <a:latin typeface="+mj-lt"/>
            </a:endParaRPr>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grpSp>
        <p:nvGrpSpPr>
          <p:cNvPr id="20" name="Group 19"/>
          <p:cNvGrpSpPr/>
          <p:nvPr/>
        </p:nvGrpSpPr>
        <p:grpSpPr>
          <a:xfrm>
            <a:off x="3772802" y="2832624"/>
            <a:ext cx="4942115" cy="2188115"/>
            <a:chOff x="3810000" y="2590800"/>
            <a:chExt cx="5638800" cy="2362200"/>
          </a:xfrm>
        </p:grpSpPr>
        <p:cxnSp>
          <p:nvCxnSpPr>
            <p:cNvPr id="35" name="Straight Connector 34"/>
            <p:cNvCxnSpPr/>
            <p:nvPr/>
          </p:nvCxnSpPr>
          <p:spPr>
            <a:xfrm>
              <a:off x="3810000" y="259080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3810000" y="312420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810000" y="373380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810000" y="434340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3810000" y="4953000"/>
              <a:ext cx="5638800" cy="0"/>
            </a:xfrm>
            <a:prstGeom prst="line">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grpSp>
      <p:pic>
        <p:nvPicPr>
          <p:cNvPr id="46" name="Picture 45">
            <a:extLst>
              <a:ext uri="{FF2B5EF4-FFF2-40B4-BE49-F238E27FC236}">
                <a16:creationId xmlns:a16="http://schemas.microsoft.com/office/drawing/2014/main" id="{6A9CFBD8-B347-4EC9-9134-C6DCA2ED2E2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34400" y="1140567"/>
            <a:ext cx="2331348" cy="2331348"/>
          </a:xfrm>
          <a:prstGeom prst="rect">
            <a:avLst/>
          </a:prstGeom>
        </p:spPr>
      </p:pic>
    </p:spTree>
    <p:extLst>
      <p:ext uri="{BB962C8B-B14F-4D97-AF65-F5344CB8AC3E}">
        <p14:creationId xmlns:p14="http://schemas.microsoft.com/office/powerpoint/2010/main" val="1492302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6C2AF97E-813B-6240-BFAF-5433CE6B3E73}"/>
              </a:ext>
            </a:extLst>
          </p:cNvPr>
          <p:cNvSpPr txBox="1">
            <a:spLocks/>
          </p:cNvSpPr>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en-US" sz="3600"/>
              <a:t>Channels to deliver communications</a:t>
            </a:r>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
        <p:nvSpPr>
          <p:cNvPr id="16" name="TextBox 15">
            <a:extLst>
              <a:ext uri="{FF2B5EF4-FFF2-40B4-BE49-F238E27FC236}">
                <a16:creationId xmlns:a16="http://schemas.microsoft.com/office/drawing/2014/main" id="{E68C3DD2-F458-4944-9B58-F9BA74608D71}"/>
              </a:ext>
            </a:extLst>
          </p:cNvPr>
          <p:cNvSpPr txBox="1"/>
          <p:nvPr/>
        </p:nvSpPr>
        <p:spPr>
          <a:xfrm>
            <a:off x="706341" y="2024063"/>
            <a:ext cx="2113059" cy="2954655"/>
          </a:xfrm>
          <a:prstGeom prst="rect">
            <a:avLst/>
          </a:prstGeom>
          <a:noFill/>
        </p:spPr>
        <p:txBody>
          <a:bodyPr wrap="square" lIns="0" tIns="0" rIns="0" bIns="0" rtlCol="0" anchor="t">
            <a:spAutoFit/>
          </a:bodyPr>
          <a:lstStyle/>
          <a:p>
            <a:r>
              <a:rPr lang="en-GB" sz="1200" dirty="0">
                <a:latin typeface="+mj-lt"/>
              </a:rPr>
              <a:t>Email is very often the go-to communication channel - but you also have other channels available to you. Re-iterating your message will provide the most relevant information when and where your teams need it most.</a:t>
            </a:r>
          </a:p>
          <a:p>
            <a:endParaRPr lang="en-GB" sz="1200" dirty="0">
              <a:latin typeface="+mj-lt"/>
            </a:endParaRPr>
          </a:p>
          <a:p>
            <a:r>
              <a:rPr lang="en-GB" sz="1200" dirty="0">
                <a:latin typeface="+mj-lt"/>
              </a:rPr>
              <a:t>Written communication such as articles and blogs work well on your intranet. Can you also include videos? Can you display posters around the office to capture your people’s attention? Can you use digital signage?</a:t>
            </a:r>
            <a:endParaRPr lang="en-GB" sz="1200" dirty="0">
              <a:latin typeface="+mj-lt"/>
              <a:cs typeface="Calibri Light"/>
            </a:endParaRPr>
          </a:p>
          <a:p>
            <a:endParaRPr lang="en-GB" sz="1200" dirty="0">
              <a:latin typeface="+mj-lt"/>
            </a:endParaRPr>
          </a:p>
        </p:txBody>
      </p:sp>
      <p:sp>
        <p:nvSpPr>
          <p:cNvPr id="19" name="TextBox 18">
            <a:extLst>
              <a:ext uri="{FF2B5EF4-FFF2-40B4-BE49-F238E27FC236}">
                <a16:creationId xmlns:a16="http://schemas.microsoft.com/office/drawing/2014/main" id="{E68C3DD2-F458-4944-9B58-F9BA74608D71}"/>
              </a:ext>
            </a:extLst>
          </p:cNvPr>
          <p:cNvSpPr txBox="1"/>
          <p:nvPr/>
        </p:nvSpPr>
        <p:spPr>
          <a:xfrm>
            <a:off x="3457823" y="1967643"/>
            <a:ext cx="4394579" cy="1477328"/>
          </a:xfrm>
          <a:prstGeom prst="rect">
            <a:avLst/>
          </a:prstGeom>
          <a:noFill/>
        </p:spPr>
        <p:txBody>
          <a:bodyPr wrap="square" lIns="0" tIns="0" rIns="0" bIns="0" rtlCol="0">
            <a:spAutoFit/>
          </a:bodyPr>
          <a:lstStyle/>
          <a:p>
            <a:r>
              <a:rPr lang="en-GB" sz="2400" dirty="0">
                <a:solidFill>
                  <a:schemeClr val="accent1"/>
                </a:solidFill>
              </a:rPr>
              <a:t>Use this template</a:t>
            </a:r>
            <a:br>
              <a:rPr lang="en-GB" sz="2400" dirty="0">
                <a:solidFill>
                  <a:schemeClr val="accent1"/>
                </a:solidFill>
              </a:rPr>
            </a:br>
            <a:r>
              <a:rPr lang="en-GB" sz="2400" dirty="0">
                <a:solidFill>
                  <a:schemeClr val="accent1"/>
                </a:solidFill>
              </a:rPr>
              <a:t>to create your own list.</a:t>
            </a:r>
          </a:p>
          <a:p>
            <a:endParaRPr lang="en-GB" sz="2400" dirty="0">
              <a:solidFill>
                <a:schemeClr val="accent1"/>
              </a:solidFill>
            </a:endParaRPr>
          </a:p>
          <a:p>
            <a:endParaRPr lang="en-GB" sz="2400" dirty="0">
              <a:solidFill>
                <a:schemeClr val="accent1"/>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376111250"/>
              </p:ext>
            </p:extLst>
          </p:nvPr>
        </p:nvGraphicFramePr>
        <p:xfrm>
          <a:off x="3472675" y="3429000"/>
          <a:ext cx="8033526" cy="2725310"/>
        </p:xfrm>
        <a:graphic>
          <a:graphicData uri="http://schemas.openxmlformats.org/drawingml/2006/table">
            <a:tbl>
              <a:tblPr firstRow="1" bandRow="1">
                <a:tableStyleId>{00A15C55-8517-42AA-B614-E9B94910E393}</a:tableStyleId>
              </a:tblPr>
              <a:tblGrid>
                <a:gridCol w="2677842">
                  <a:extLst>
                    <a:ext uri="{9D8B030D-6E8A-4147-A177-3AD203B41FA5}">
                      <a16:colId xmlns:a16="http://schemas.microsoft.com/office/drawing/2014/main" val="20000"/>
                    </a:ext>
                  </a:extLst>
                </a:gridCol>
                <a:gridCol w="2677842">
                  <a:extLst>
                    <a:ext uri="{9D8B030D-6E8A-4147-A177-3AD203B41FA5}">
                      <a16:colId xmlns:a16="http://schemas.microsoft.com/office/drawing/2014/main" val="20001"/>
                    </a:ext>
                  </a:extLst>
                </a:gridCol>
                <a:gridCol w="2677842">
                  <a:extLst>
                    <a:ext uri="{9D8B030D-6E8A-4147-A177-3AD203B41FA5}">
                      <a16:colId xmlns:a16="http://schemas.microsoft.com/office/drawing/2014/main" val="20002"/>
                    </a:ext>
                  </a:extLst>
                </a:gridCol>
              </a:tblGrid>
              <a:tr h="545062">
                <a:tc>
                  <a:txBody>
                    <a:bodyPr/>
                    <a:lstStyle/>
                    <a:p>
                      <a:pPr algn="ctr"/>
                      <a:r>
                        <a:rPr lang="en-GB" sz="1800" b="0">
                          <a:latin typeface="+mn-lt"/>
                        </a:rPr>
                        <a:t>Channel</a:t>
                      </a:r>
                      <a:endParaRPr lang="en-GB" sz="1800" b="0" i="0">
                        <a:solidFill>
                          <a:schemeClr val="tx1"/>
                        </a:solidFill>
                        <a:latin typeface="+mn-lt"/>
                      </a:endParaRPr>
                    </a:p>
                  </a:txBody>
                  <a:tcPr anchor="ctr">
                    <a:lnL w="28575" cap="flat" cmpd="sng" algn="ctr">
                      <a:noFill/>
                      <a:prstDash val="sysDot"/>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ysDot"/>
                      <a:round/>
                      <a:headEnd type="none" w="med" len="med"/>
                      <a:tailEnd type="none" w="med" len="med"/>
                    </a:lnT>
                    <a:lnB w="28575" cap="flat" cmpd="sng" algn="ctr">
                      <a:noFill/>
                      <a:prstDash val="sysDot"/>
                      <a:round/>
                      <a:headEnd type="none" w="med" len="med"/>
                      <a:tailEnd type="none" w="med" len="med"/>
                    </a:lnB>
                    <a:solidFill>
                      <a:schemeClr val="accent4"/>
                    </a:solidFill>
                  </a:tcPr>
                </a:tc>
                <a:tc>
                  <a:txBody>
                    <a:bodyPr/>
                    <a:lstStyle/>
                    <a:p>
                      <a:pPr algn="ctr"/>
                      <a:r>
                        <a:rPr lang="en-GB" sz="1800" b="0">
                          <a:latin typeface="+mn-lt"/>
                        </a:rPr>
                        <a:t>Medium of Comms</a:t>
                      </a:r>
                      <a:endParaRPr lang="en-GB" sz="1800" b="0" i="0">
                        <a:solidFill>
                          <a:schemeClr val="tx1"/>
                        </a:solidFill>
                        <a:latin typeface="+mn-lt"/>
                      </a:endParaRPr>
                    </a:p>
                  </a:txBody>
                  <a:tcPr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noFill/>
                      <a:prstDash val="sysDot"/>
                      <a:round/>
                      <a:headEnd type="none" w="med" len="med"/>
                      <a:tailEnd type="none" w="med" len="med"/>
                    </a:lnT>
                    <a:lnB w="28575" cap="flat" cmpd="sng" algn="ctr">
                      <a:noFill/>
                      <a:prstDash val="sysDot"/>
                      <a:round/>
                      <a:headEnd type="none" w="med" len="med"/>
                      <a:tailEnd type="none" w="med" len="med"/>
                    </a:lnB>
                    <a:solidFill>
                      <a:schemeClr val="accent4"/>
                    </a:solidFill>
                  </a:tcPr>
                </a:tc>
                <a:tc>
                  <a:txBody>
                    <a:bodyPr/>
                    <a:lstStyle/>
                    <a:p>
                      <a:pPr algn="ctr"/>
                      <a:r>
                        <a:rPr lang="en-GB" sz="1800" b="0">
                          <a:latin typeface="+mn-lt"/>
                        </a:rPr>
                        <a:t>Owner/Contact</a:t>
                      </a:r>
                      <a:endParaRPr lang="en-GB" sz="1800" b="0" i="0">
                        <a:solidFill>
                          <a:schemeClr val="tx1"/>
                        </a:solidFill>
                        <a:latin typeface="+mn-lt"/>
                      </a:endParaRPr>
                    </a:p>
                  </a:txBody>
                  <a:tcPr anchor="ctr">
                    <a:lnL w="28575" cap="flat" cmpd="sng" algn="ctr">
                      <a:solidFill>
                        <a:schemeClr val="bg1"/>
                      </a:solidFill>
                      <a:prstDash val="solid"/>
                      <a:round/>
                      <a:headEnd type="none" w="med" len="med"/>
                      <a:tailEnd type="none" w="med" len="med"/>
                    </a:lnL>
                    <a:lnR w="28575" cap="flat" cmpd="sng" algn="ctr">
                      <a:noFill/>
                      <a:prstDash val="sysDot"/>
                      <a:round/>
                      <a:headEnd type="none" w="med" len="med"/>
                      <a:tailEnd type="none" w="med" len="med"/>
                    </a:lnR>
                    <a:lnT w="28575" cap="flat" cmpd="sng" algn="ctr">
                      <a:noFill/>
                      <a:prstDash val="sysDot"/>
                      <a:round/>
                      <a:headEnd type="none" w="med" len="med"/>
                      <a:tailEnd type="none" w="med" len="med"/>
                    </a:lnT>
                    <a:lnB w="28575" cap="flat" cmpd="sng" algn="ctr">
                      <a:noFill/>
                      <a:prstDash val="sysDot"/>
                      <a:round/>
                      <a:headEnd type="none" w="med" len="med"/>
                      <a:tailEnd type="none" w="med" len="med"/>
                    </a:lnB>
                    <a:solidFill>
                      <a:schemeClr val="accent4"/>
                    </a:solidFill>
                  </a:tcPr>
                </a:tc>
                <a:extLst>
                  <a:ext uri="{0D108BD9-81ED-4DB2-BD59-A6C34878D82A}">
                    <a16:rowId xmlns:a16="http://schemas.microsoft.com/office/drawing/2014/main" val="10000"/>
                  </a:ext>
                </a:extLst>
              </a:tr>
              <a:tr h="545062">
                <a:tc>
                  <a:txBody>
                    <a:bodyPr/>
                    <a:lstStyle/>
                    <a:p>
                      <a:pPr algn="ctr"/>
                      <a:r>
                        <a:rPr lang="en-GB" sz="1200" b="0" dirty="0">
                          <a:latin typeface="+mj-lt"/>
                        </a:rPr>
                        <a:t>Email</a:t>
                      </a:r>
                      <a:endParaRPr lang="en-GB" sz="1200" b="0" i="0" dirty="0">
                        <a:solidFill>
                          <a:schemeClr val="tx1"/>
                        </a:solidFill>
                        <a:latin typeface="+mj-lt"/>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no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en-GB" sz="1200" b="0" dirty="0">
                          <a:latin typeface="+mj-lt"/>
                        </a:rPr>
                        <a:t>Email templates</a:t>
                      </a:r>
                      <a:endParaRPr lang="en-GB" sz="1200" b="0" i="0" dirty="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no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en-GB" sz="1200" b="0" dirty="0">
                          <a:latin typeface="+mj-lt"/>
                        </a:rPr>
                        <a:t>John Jensen</a:t>
                      </a:r>
                      <a:endParaRPr lang="en-GB" sz="1200" b="0" i="0" dirty="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no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a16="http://schemas.microsoft.com/office/drawing/2014/main" val="10001"/>
                  </a:ext>
                </a:extLst>
              </a:tr>
              <a:tr h="545062">
                <a:tc>
                  <a:txBody>
                    <a:bodyPr/>
                    <a:lstStyle/>
                    <a:p>
                      <a:pPr algn="ctr"/>
                      <a:r>
                        <a:rPr lang="en-GB" sz="1200" b="0" dirty="0">
                          <a:latin typeface="+mj-lt"/>
                        </a:rPr>
                        <a:t>Intranet</a:t>
                      </a:r>
                      <a:endParaRPr lang="en-GB" sz="1200" b="0" i="0" dirty="0">
                        <a:solidFill>
                          <a:schemeClr val="tx1"/>
                        </a:solidFill>
                        <a:latin typeface="+mj-lt"/>
                      </a:endParaRP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en-GB" sz="1200" b="0" dirty="0">
                          <a:latin typeface="+mj-lt"/>
                        </a:rPr>
                        <a:t>Articles, blogs, and support references</a:t>
                      </a:r>
                      <a:endParaRPr lang="en-GB" sz="1200" b="0" i="0" dirty="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en-GB" sz="1200" b="0" dirty="0">
                          <a:latin typeface="+mj-lt"/>
                        </a:rPr>
                        <a:t>Scarlet Skipper</a:t>
                      </a:r>
                      <a:endParaRPr lang="en-GB" sz="1200" b="0" i="0" dirty="0">
                        <a:solidFill>
                          <a:schemeClr val="tx1"/>
                        </a:solidFill>
                        <a:latin typeface="+mj-lt"/>
                      </a:endParaRP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a16="http://schemas.microsoft.com/office/drawing/2014/main" val="10002"/>
                  </a:ext>
                </a:extLst>
              </a:tr>
              <a:tr h="545062">
                <a:tc>
                  <a:txBody>
                    <a:bodyPr/>
                    <a:lstStyle/>
                    <a:p>
                      <a:pPr algn="ctr"/>
                      <a:r>
                        <a:rPr lang="en-GB" sz="1200" b="0" i="0" dirty="0">
                          <a:solidFill>
                            <a:schemeClr val="tx1"/>
                          </a:solidFill>
                          <a:latin typeface="+mj-lt"/>
                        </a:rPr>
                        <a:t>Webex Teams</a:t>
                      </a: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en-GB" sz="1200" b="0" i="0" dirty="0">
                          <a:solidFill>
                            <a:schemeClr val="tx1"/>
                          </a:solidFill>
                          <a:latin typeface="+mj-lt"/>
                        </a:rPr>
                        <a:t>Announcements</a:t>
                      </a: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algn="ctr"/>
                      <a:r>
                        <a:rPr lang="en-GB" sz="1200" b="0" i="0" dirty="0">
                          <a:solidFill>
                            <a:schemeClr val="tx1"/>
                          </a:solidFill>
                          <a:latin typeface="+mj-lt"/>
                        </a:rPr>
                        <a:t>William Wallace</a:t>
                      </a: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a16="http://schemas.microsoft.com/office/drawing/2014/main" val="3988376725"/>
                  </a:ext>
                </a:extLst>
              </a:tr>
              <a:tr h="545062">
                <a:tc>
                  <a:txBody>
                    <a:bodyPr/>
                    <a:lstStyle/>
                    <a:p>
                      <a:pPr algn="ctr"/>
                      <a:r>
                        <a:rPr lang="en-GB" sz="1200" b="0" i="0" dirty="0">
                          <a:solidFill>
                            <a:schemeClr val="tx1"/>
                          </a:solidFill>
                          <a:latin typeface="+mj-lt"/>
                        </a:rPr>
                        <a:t>Online meetings</a:t>
                      </a:r>
                    </a:p>
                  </a:txBody>
                  <a:tcPr anchor="ctr">
                    <a:lnL w="19050"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tc>
                  <a:txBody>
                    <a:bodyPr/>
                    <a:lstStyle/>
                    <a:p>
                      <a:pPr algn="ctr"/>
                      <a:r>
                        <a:rPr lang="en-GB" sz="1200" b="0" i="0" dirty="0">
                          <a:solidFill>
                            <a:schemeClr val="tx1"/>
                          </a:solidFill>
                          <a:latin typeface="+mj-lt"/>
                        </a:rPr>
                        <a:t>Trainings, Town Halls</a:t>
                      </a: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tc>
                  <a:txBody>
                    <a:bodyPr/>
                    <a:lstStyle/>
                    <a:p>
                      <a:pPr algn="ctr"/>
                      <a:r>
                        <a:rPr lang="en-GB" sz="1200" b="0" i="0" dirty="0">
                          <a:solidFill>
                            <a:schemeClr val="tx1"/>
                          </a:solidFill>
                          <a:latin typeface="+mj-lt"/>
                        </a:rPr>
                        <a:t>Gisela Green</a:t>
                      </a: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extLst>
                  <a:ext uri="{0D108BD9-81ED-4DB2-BD59-A6C34878D82A}">
                    <a16:rowId xmlns:a16="http://schemas.microsoft.com/office/drawing/2014/main" val="84122425"/>
                  </a:ext>
                </a:extLst>
              </a:tr>
            </a:tbl>
          </a:graphicData>
        </a:graphic>
      </p:graphicFrame>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06364" y="1920662"/>
            <a:ext cx="1654561" cy="1654561"/>
          </a:xfrm>
          <a:prstGeom prst="rect">
            <a:avLst/>
          </a:prstGeom>
        </p:spPr>
      </p:pic>
    </p:spTree>
    <p:extLst>
      <p:ext uri="{BB962C8B-B14F-4D97-AF65-F5344CB8AC3E}">
        <p14:creationId xmlns:p14="http://schemas.microsoft.com/office/powerpoint/2010/main" val="885088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ounded Rectangle 87">
            <a:extLst>
              <a:ext uri="{FF2B5EF4-FFF2-40B4-BE49-F238E27FC236}">
                <a16:creationId xmlns:a16="http://schemas.microsoft.com/office/drawing/2014/main" id="{0B494D7A-AE5C-AD47-95AD-D9E64529E547}"/>
              </a:ext>
            </a:extLst>
          </p:cNvPr>
          <p:cNvSpPr/>
          <p:nvPr/>
        </p:nvSpPr>
        <p:spPr>
          <a:xfrm rot="5400000">
            <a:off x="2853701" y="3095452"/>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a:extLst>
              <a:ext uri="{FF2B5EF4-FFF2-40B4-BE49-F238E27FC236}">
                <a16:creationId xmlns:a16="http://schemas.microsoft.com/office/drawing/2014/main" id="{6C2AF97E-813B-6240-BFAF-5433CE6B3E73}"/>
              </a:ext>
            </a:extLst>
          </p:cNvPr>
          <p:cNvSpPr txBox="1">
            <a:spLocks/>
          </p:cNvSpPr>
          <p:nvPr/>
        </p:nvSpPr>
        <p:spPr>
          <a:xfrm>
            <a:off x="685800" y="685800"/>
            <a:ext cx="10820400" cy="466745"/>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en-GB" sz="3500" dirty="0"/>
              <a:t>Communication plan</a:t>
            </a:r>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graphicFrame>
        <p:nvGraphicFramePr>
          <p:cNvPr id="8" name="Table 7">
            <a:extLst>
              <a:ext uri="{FF2B5EF4-FFF2-40B4-BE49-F238E27FC236}">
                <a16:creationId xmlns:a16="http://schemas.microsoft.com/office/drawing/2014/main" id="{1F7BC4EC-C631-F94A-A289-131A265EAF44}"/>
              </a:ext>
            </a:extLst>
          </p:cNvPr>
          <p:cNvGraphicFramePr>
            <a:graphicFrameLocks noGrp="1"/>
          </p:cNvGraphicFramePr>
          <p:nvPr>
            <p:extLst>
              <p:ext uri="{D42A27DB-BD31-4B8C-83A1-F6EECF244321}">
                <p14:modId xmlns:p14="http://schemas.microsoft.com/office/powerpoint/2010/main" val="3833446975"/>
              </p:ext>
            </p:extLst>
          </p:nvPr>
        </p:nvGraphicFramePr>
        <p:xfrm>
          <a:off x="685800" y="1496315"/>
          <a:ext cx="9547410" cy="4583310"/>
        </p:xfrm>
        <a:graphic>
          <a:graphicData uri="http://schemas.openxmlformats.org/drawingml/2006/table">
            <a:tbl>
              <a:tblPr firstRow="1" bandRow="1"/>
              <a:tblGrid>
                <a:gridCol w="636494">
                  <a:extLst>
                    <a:ext uri="{9D8B030D-6E8A-4147-A177-3AD203B41FA5}">
                      <a16:colId xmlns:a16="http://schemas.microsoft.com/office/drawing/2014/main" val="20000"/>
                    </a:ext>
                  </a:extLst>
                </a:gridCol>
                <a:gridCol w="636494">
                  <a:extLst>
                    <a:ext uri="{9D8B030D-6E8A-4147-A177-3AD203B41FA5}">
                      <a16:colId xmlns:a16="http://schemas.microsoft.com/office/drawing/2014/main" val="20001"/>
                    </a:ext>
                  </a:extLst>
                </a:gridCol>
                <a:gridCol w="636494">
                  <a:extLst>
                    <a:ext uri="{9D8B030D-6E8A-4147-A177-3AD203B41FA5}">
                      <a16:colId xmlns:a16="http://schemas.microsoft.com/office/drawing/2014/main" val="20002"/>
                    </a:ext>
                  </a:extLst>
                </a:gridCol>
                <a:gridCol w="636494">
                  <a:extLst>
                    <a:ext uri="{9D8B030D-6E8A-4147-A177-3AD203B41FA5}">
                      <a16:colId xmlns:a16="http://schemas.microsoft.com/office/drawing/2014/main" val="20003"/>
                    </a:ext>
                  </a:extLst>
                </a:gridCol>
                <a:gridCol w="636494">
                  <a:extLst>
                    <a:ext uri="{9D8B030D-6E8A-4147-A177-3AD203B41FA5}">
                      <a16:colId xmlns:a16="http://schemas.microsoft.com/office/drawing/2014/main" val="20004"/>
                    </a:ext>
                  </a:extLst>
                </a:gridCol>
                <a:gridCol w="636494">
                  <a:extLst>
                    <a:ext uri="{9D8B030D-6E8A-4147-A177-3AD203B41FA5}">
                      <a16:colId xmlns:a16="http://schemas.microsoft.com/office/drawing/2014/main" val="20005"/>
                    </a:ext>
                  </a:extLst>
                </a:gridCol>
                <a:gridCol w="636494">
                  <a:extLst>
                    <a:ext uri="{9D8B030D-6E8A-4147-A177-3AD203B41FA5}">
                      <a16:colId xmlns:a16="http://schemas.microsoft.com/office/drawing/2014/main" val="20006"/>
                    </a:ext>
                  </a:extLst>
                </a:gridCol>
                <a:gridCol w="636494">
                  <a:extLst>
                    <a:ext uri="{9D8B030D-6E8A-4147-A177-3AD203B41FA5}">
                      <a16:colId xmlns:a16="http://schemas.microsoft.com/office/drawing/2014/main" val="20007"/>
                    </a:ext>
                  </a:extLst>
                </a:gridCol>
                <a:gridCol w="636494">
                  <a:extLst>
                    <a:ext uri="{9D8B030D-6E8A-4147-A177-3AD203B41FA5}">
                      <a16:colId xmlns:a16="http://schemas.microsoft.com/office/drawing/2014/main" val="20008"/>
                    </a:ext>
                  </a:extLst>
                </a:gridCol>
                <a:gridCol w="636494">
                  <a:extLst>
                    <a:ext uri="{9D8B030D-6E8A-4147-A177-3AD203B41FA5}">
                      <a16:colId xmlns:a16="http://schemas.microsoft.com/office/drawing/2014/main" val="20009"/>
                    </a:ext>
                  </a:extLst>
                </a:gridCol>
                <a:gridCol w="636494">
                  <a:extLst>
                    <a:ext uri="{9D8B030D-6E8A-4147-A177-3AD203B41FA5}">
                      <a16:colId xmlns:a16="http://schemas.microsoft.com/office/drawing/2014/main" val="20010"/>
                    </a:ext>
                  </a:extLst>
                </a:gridCol>
                <a:gridCol w="636494">
                  <a:extLst>
                    <a:ext uri="{9D8B030D-6E8A-4147-A177-3AD203B41FA5}">
                      <a16:colId xmlns:a16="http://schemas.microsoft.com/office/drawing/2014/main" val="20011"/>
                    </a:ext>
                  </a:extLst>
                </a:gridCol>
                <a:gridCol w="636494">
                  <a:extLst>
                    <a:ext uri="{9D8B030D-6E8A-4147-A177-3AD203B41FA5}">
                      <a16:colId xmlns:a16="http://schemas.microsoft.com/office/drawing/2014/main" val="20012"/>
                    </a:ext>
                  </a:extLst>
                </a:gridCol>
                <a:gridCol w="636494">
                  <a:extLst>
                    <a:ext uri="{9D8B030D-6E8A-4147-A177-3AD203B41FA5}">
                      <a16:colId xmlns:a16="http://schemas.microsoft.com/office/drawing/2014/main" val="840357967"/>
                    </a:ext>
                  </a:extLst>
                </a:gridCol>
                <a:gridCol w="636494">
                  <a:extLst>
                    <a:ext uri="{9D8B030D-6E8A-4147-A177-3AD203B41FA5}">
                      <a16:colId xmlns:a16="http://schemas.microsoft.com/office/drawing/2014/main" val="1595074866"/>
                    </a:ext>
                  </a:extLst>
                </a:gridCol>
              </a:tblGrid>
              <a:tr h="298931">
                <a:tc gridSpan="5">
                  <a:txBody>
                    <a:bodyPr/>
                    <a:lstStyle/>
                    <a:p>
                      <a:pPr algn="ctr"/>
                      <a:r>
                        <a:rPr lang="en-US" sz="1800" b="0" dirty="0">
                          <a:solidFill>
                            <a:schemeClr val="bg1"/>
                          </a:solidFill>
                          <a:latin typeface="+mn-lt"/>
                        </a:rPr>
                        <a:t>Week 1</a:t>
                      </a:r>
                    </a:p>
                  </a:txBody>
                  <a:tcPr marL="18288" marR="18288" marT="0" marB="0" anchor="ctr">
                    <a:lnL w="19050" cap="flat" cmpd="sng" algn="ctr">
                      <a:solidFill>
                        <a:schemeClr val="accent2"/>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5">
                  <a:txBody>
                    <a:bodyPr/>
                    <a:lstStyle/>
                    <a:p>
                      <a:pPr algn="ctr"/>
                      <a:r>
                        <a:rPr lang="en-US" sz="1800" b="0" dirty="0">
                          <a:solidFill>
                            <a:schemeClr val="bg1"/>
                          </a:solidFill>
                          <a:latin typeface="+mn-lt"/>
                        </a:rPr>
                        <a:t>Week 2</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5">
                  <a:txBody>
                    <a:bodyPr/>
                    <a:lstStyle/>
                    <a:p>
                      <a:pPr algn="ctr"/>
                      <a:r>
                        <a:rPr lang="en-US" sz="1800" b="0" dirty="0">
                          <a:solidFill>
                            <a:schemeClr val="bg1"/>
                          </a:solidFill>
                          <a:latin typeface="+mn-lt"/>
                        </a:rPr>
                        <a:t>Week 3</a:t>
                      </a:r>
                    </a:p>
                  </a:txBody>
                  <a:tcPr marL="18288" marR="18288" marT="0" marB="0" anchor="ctr">
                    <a:lnL w="28575" cap="flat" cmpd="sng" algn="ctr">
                      <a:solidFill>
                        <a:schemeClr val="bg1"/>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2"/>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US" sz="1050" b="0" dirty="0">
                        <a:solidFill>
                          <a:schemeClr val="bg1"/>
                        </a:solidFill>
                        <a:latin typeface="+mn-lt"/>
                      </a:endParaRP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906125972"/>
                  </a:ext>
                </a:extLst>
              </a:tr>
              <a:tr h="298931">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Mon</a:t>
                      </a:r>
                    </a:p>
                  </a:txBody>
                  <a:tcPr marL="18288" marR="18288" marT="0" marB="0" anchor="ctr">
                    <a:lnL w="19050" cap="flat" cmpd="sng" algn="ctr">
                      <a:solidFill>
                        <a:schemeClr val="accent2"/>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Tues</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Wed</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Thurs</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Fri</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Mon</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Tues</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Wed</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Thurs</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Fri</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Mon</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Tues</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Wed</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Thurs</a:t>
                      </a:r>
                    </a:p>
                  </a:txBody>
                  <a:tcPr marL="18288" marR="18288" marT="0" marB="0" anchor="ct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pPr algn="ctr"/>
                      <a:r>
                        <a:rPr lang="en-US" sz="1050" b="1" dirty="0">
                          <a:solidFill>
                            <a:schemeClr val="bg1"/>
                          </a:solidFill>
                          <a:latin typeface="+mn-lt"/>
                        </a:rPr>
                        <a:t>Fri</a:t>
                      </a:r>
                    </a:p>
                  </a:txBody>
                  <a:tcPr marL="18288" marR="18288" marT="0" marB="0" anchor="ctr">
                    <a:lnL w="28575" cap="flat" cmpd="sng" algn="ctr">
                      <a:solidFill>
                        <a:schemeClr val="bg1"/>
                      </a:solidFill>
                      <a:prstDash val="solid"/>
                      <a:round/>
                      <a:headEnd type="none" w="med" len="med"/>
                      <a:tailEnd type="none" w="med" len="med"/>
                    </a:lnL>
                    <a:lnR w="19050" cap="flat" cmpd="sng" algn="ctr">
                      <a:solidFill>
                        <a:schemeClr val="accent2"/>
                      </a:solidFill>
                      <a:prstDash val="solid"/>
                      <a:round/>
                      <a:headEnd type="none" w="med" len="med"/>
                      <a:tailEnd type="none" w="med" len="med"/>
                    </a:lnR>
                    <a:lnT w="6350" cap="flat" cmpd="sng" algn="ctr">
                      <a:solidFill>
                        <a:srgbClr val="FEFFFF"/>
                      </a:solidFill>
                      <a:prstDash val="solid"/>
                      <a:round/>
                      <a:headEnd type="none" w="med" len="med"/>
                      <a:tailEnd type="none" w="med" len="med"/>
                    </a:lnT>
                    <a:lnB w="6350" cap="flat" cmpd="sng" algn="ctr">
                      <a:solidFill>
                        <a:srgbClr val="FE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1"/>
                  </a:ext>
                </a:extLst>
              </a:tr>
              <a:tr h="3985448">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a:latin typeface="+mj-lt"/>
                      </a:endParaRPr>
                    </a:p>
                  </a:txBody>
                  <a:tcPr marL="18288" marR="18288" marT="0" marB="0">
                    <a:lnL w="19050" cap="flat" cmpd="sng" algn="ctr">
                      <a:solidFill>
                        <a:schemeClr val="accent2"/>
                      </a:solidFill>
                      <a:prstDash val="solid"/>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dirty="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dirty="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dirty="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dirty="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dirty="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dirty="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bg1">
                          <a:lumMod val="85000"/>
                        </a:schemeClr>
                      </a:solidFill>
                      <a:prstDash val="sysDot"/>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Arial" panose="020B0604020202020204"/>
                        </a:defRPr>
                      </a:lvl1pPr>
                      <a:lvl2pPr marL="457200" algn="l" defTabSz="914400" rtl="0" eaLnBrk="1" latinLnBrk="0" hangingPunct="1">
                        <a:defRPr sz="1800" kern="1200">
                          <a:solidFill>
                            <a:schemeClr val="dk1"/>
                          </a:solidFill>
                          <a:latin typeface="Arial" panose="020B0604020202020204"/>
                        </a:defRPr>
                      </a:lvl2pPr>
                      <a:lvl3pPr marL="914400" algn="l" defTabSz="914400" rtl="0" eaLnBrk="1" latinLnBrk="0" hangingPunct="1">
                        <a:defRPr sz="1800" kern="1200">
                          <a:solidFill>
                            <a:schemeClr val="dk1"/>
                          </a:solidFill>
                          <a:latin typeface="Arial" panose="020B0604020202020204"/>
                        </a:defRPr>
                      </a:lvl3pPr>
                      <a:lvl4pPr marL="1371600" algn="l" defTabSz="914400" rtl="0" eaLnBrk="1" latinLnBrk="0" hangingPunct="1">
                        <a:defRPr sz="1800" kern="1200">
                          <a:solidFill>
                            <a:schemeClr val="dk1"/>
                          </a:solidFill>
                          <a:latin typeface="Arial" panose="020B0604020202020204"/>
                        </a:defRPr>
                      </a:lvl4pPr>
                      <a:lvl5pPr marL="1828800" algn="l" defTabSz="914400" rtl="0" eaLnBrk="1" latinLnBrk="0" hangingPunct="1">
                        <a:defRPr sz="1800" kern="1200">
                          <a:solidFill>
                            <a:schemeClr val="dk1"/>
                          </a:solidFill>
                          <a:latin typeface="Arial" panose="020B0604020202020204"/>
                        </a:defRPr>
                      </a:lvl5pPr>
                      <a:lvl6pPr marL="2286000" algn="l" defTabSz="914400" rtl="0" eaLnBrk="1" latinLnBrk="0" hangingPunct="1">
                        <a:defRPr sz="1800" kern="1200">
                          <a:solidFill>
                            <a:schemeClr val="dk1"/>
                          </a:solidFill>
                          <a:latin typeface="Arial" panose="020B0604020202020204"/>
                        </a:defRPr>
                      </a:lvl6pPr>
                      <a:lvl7pPr marL="2743200" algn="l" defTabSz="914400" rtl="0" eaLnBrk="1" latinLnBrk="0" hangingPunct="1">
                        <a:defRPr sz="1800" kern="1200">
                          <a:solidFill>
                            <a:schemeClr val="dk1"/>
                          </a:solidFill>
                          <a:latin typeface="Arial" panose="020B0604020202020204"/>
                        </a:defRPr>
                      </a:lvl7pPr>
                      <a:lvl8pPr marL="3200400" algn="l" defTabSz="914400" rtl="0" eaLnBrk="1" latinLnBrk="0" hangingPunct="1">
                        <a:defRPr sz="1800" kern="1200">
                          <a:solidFill>
                            <a:schemeClr val="dk1"/>
                          </a:solidFill>
                          <a:latin typeface="Arial" panose="020B0604020202020204"/>
                        </a:defRPr>
                      </a:lvl8pPr>
                      <a:lvl9pPr marL="3657600" algn="l" defTabSz="914400" rtl="0" eaLnBrk="1" latinLnBrk="0" hangingPunct="1">
                        <a:defRPr sz="1800" kern="1200">
                          <a:solidFill>
                            <a:schemeClr val="dk1"/>
                          </a:solidFill>
                          <a:latin typeface="Arial" panose="020B0604020202020204"/>
                        </a:defRPr>
                      </a:lvl9pPr>
                    </a:lstStyle>
                    <a:p>
                      <a:endParaRPr lang="en-US" sz="2400" dirty="0">
                        <a:latin typeface="+mj-lt"/>
                      </a:endParaRPr>
                    </a:p>
                  </a:txBody>
                  <a:tcPr marL="18288" marR="18288" marT="0" marB="0">
                    <a:lnL w="19050" cap="flat" cmpd="sng" algn="ctr">
                      <a:solidFill>
                        <a:schemeClr val="bg1">
                          <a:lumMod val="85000"/>
                        </a:schemeClr>
                      </a:solidFill>
                      <a:prstDash val="sysDot"/>
                      <a:round/>
                      <a:headEnd type="none" w="med" len="med"/>
                      <a:tailEnd type="none" w="med" len="med"/>
                    </a:lnL>
                    <a:lnR w="19050" cap="flat" cmpd="sng" algn="ctr">
                      <a:solidFill>
                        <a:schemeClr val="accent2"/>
                      </a:solidFill>
                      <a:prstDash val="solid"/>
                      <a:round/>
                      <a:headEnd type="none" w="med" len="med"/>
                      <a:tailEnd type="none" w="med" len="med"/>
                    </a:lnR>
                    <a:lnT w="6350" cap="flat" cmpd="sng" algn="ctr">
                      <a:solidFill>
                        <a:srgbClr val="FEFFFF"/>
                      </a:solidFill>
                      <a:prstDash val="solid"/>
                      <a:round/>
                      <a:headEnd type="none" w="med" len="med"/>
                      <a:tailEnd type="none" w="med" len="med"/>
                    </a:lnT>
                    <a:lnB w="19050" cap="flat" cmpd="sng" algn="ctr">
                      <a:solidFill>
                        <a:schemeClr val="accent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4" name="TextBox 3">
            <a:extLst>
              <a:ext uri="{FF2B5EF4-FFF2-40B4-BE49-F238E27FC236}">
                <a16:creationId xmlns:a16="http://schemas.microsoft.com/office/drawing/2014/main" id="{582A9CFB-0A7C-0545-9461-98D5FC2D920D}"/>
              </a:ext>
            </a:extLst>
          </p:cNvPr>
          <p:cNvSpPr txBox="1"/>
          <p:nvPr/>
        </p:nvSpPr>
        <p:spPr>
          <a:xfrm>
            <a:off x="12580883" y="378372"/>
            <a:ext cx="184731" cy="369332"/>
          </a:xfrm>
          <a:prstGeom prst="rect">
            <a:avLst/>
          </a:prstGeom>
          <a:noFill/>
        </p:spPr>
        <p:txBody>
          <a:bodyPr wrap="none" rtlCol="0">
            <a:spAutoFit/>
          </a:bodyPr>
          <a:lstStyle/>
          <a:p>
            <a:endParaRPr lang="en-US" dirty="0"/>
          </a:p>
        </p:txBody>
      </p:sp>
      <p:sp>
        <p:nvSpPr>
          <p:cNvPr id="75" name="Rounded Rectangle 74"/>
          <p:cNvSpPr/>
          <p:nvPr/>
        </p:nvSpPr>
        <p:spPr>
          <a:xfrm>
            <a:off x="765354" y="2830928"/>
            <a:ext cx="2820095" cy="373711"/>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ounded Rectangle 95"/>
          <p:cNvSpPr/>
          <p:nvPr/>
        </p:nvSpPr>
        <p:spPr>
          <a:xfrm rot="5400000">
            <a:off x="697216" y="2853223"/>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ounded Rectangle 97"/>
          <p:cNvSpPr/>
          <p:nvPr/>
        </p:nvSpPr>
        <p:spPr>
          <a:xfrm rot="5400000">
            <a:off x="1309688" y="3095364"/>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ounded Rectangle 99"/>
          <p:cNvSpPr/>
          <p:nvPr/>
        </p:nvSpPr>
        <p:spPr>
          <a:xfrm rot="5400000">
            <a:off x="1944881" y="2855532"/>
            <a:ext cx="461037" cy="61876"/>
          </a:xfrm>
          <a:prstGeom prst="roundRect">
            <a:avLst>
              <a:gd name="adj" fmla="val 50000"/>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p:cNvSpPr txBox="1"/>
          <p:nvPr/>
        </p:nvSpPr>
        <p:spPr>
          <a:xfrm>
            <a:off x="896797" y="2830928"/>
            <a:ext cx="2557207" cy="338554"/>
          </a:xfrm>
          <a:prstGeom prst="rect">
            <a:avLst/>
          </a:prstGeom>
          <a:noFill/>
        </p:spPr>
        <p:txBody>
          <a:bodyPr wrap="square" rtlCol="0">
            <a:spAutoFit/>
          </a:bodyPr>
          <a:lstStyle/>
          <a:p>
            <a:pPr algn="ctr"/>
            <a:r>
              <a:rPr lang="en-US" sz="1600" kern="0" dirty="0">
                <a:solidFill>
                  <a:schemeClr val="bg1"/>
                </a:solidFill>
              </a:rPr>
              <a:t>Get started communications</a:t>
            </a:r>
          </a:p>
        </p:txBody>
      </p:sp>
      <p:sp>
        <p:nvSpPr>
          <p:cNvPr id="50" name="TextBox 49">
            <a:extLst>
              <a:ext uri="{FF2B5EF4-FFF2-40B4-BE49-F238E27FC236}">
                <a16:creationId xmlns:a16="http://schemas.microsoft.com/office/drawing/2014/main" id="{7D3E3F6C-A144-6A4D-BFB2-26D2777E2FBA}"/>
              </a:ext>
            </a:extLst>
          </p:cNvPr>
          <p:cNvSpPr txBox="1"/>
          <p:nvPr/>
        </p:nvSpPr>
        <p:spPr>
          <a:xfrm>
            <a:off x="897045" y="2278786"/>
            <a:ext cx="1061749" cy="307777"/>
          </a:xfrm>
          <a:prstGeom prst="rect">
            <a:avLst/>
          </a:prstGeom>
          <a:noFill/>
        </p:spPr>
        <p:txBody>
          <a:bodyPr wrap="square" lIns="0" tIns="0" rIns="0" bIns="0" rtlCol="0" anchor="b">
            <a:spAutoFit/>
          </a:bodyPr>
          <a:lstStyle/>
          <a:p>
            <a:r>
              <a:rPr lang="en-US" sz="1000" dirty="0">
                <a:latin typeface="+mj-lt"/>
              </a:rPr>
              <a:t>Coming soon email and share poster</a:t>
            </a:r>
            <a:endParaRPr lang="en-GB" sz="1000" dirty="0"/>
          </a:p>
        </p:txBody>
      </p:sp>
      <p:sp>
        <p:nvSpPr>
          <p:cNvPr id="51" name="TextBox 50">
            <a:extLst>
              <a:ext uri="{FF2B5EF4-FFF2-40B4-BE49-F238E27FC236}">
                <a16:creationId xmlns:a16="http://schemas.microsoft.com/office/drawing/2014/main" id="{A2723F79-30EB-0247-9BE1-735BEB71E804}"/>
              </a:ext>
            </a:extLst>
          </p:cNvPr>
          <p:cNvSpPr txBox="1"/>
          <p:nvPr/>
        </p:nvSpPr>
        <p:spPr>
          <a:xfrm>
            <a:off x="2144461" y="2428211"/>
            <a:ext cx="1061749" cy="153888"/>
          </a:xfrm>
          <a:prstGeom prst="rect">
            <a:avLst/>
          </a:prstGeom>
          <a:noFill/>
        </p:spPr>
        <p:txBody>
          <a:bodyPr wrap="square" lIns="0" tIns="0" rIns="0" bIns="0" rtlCol="0" anchor="b">
            <a:spAutoFit/>
          </a:bodyPr>
          <a:lstStyle/>
          <a:p>
            <a:r>
              <a:rPr lang="en-US" sz="1000" dirty="0">
                <a:latin typeface="+mj-lt"/>
              </a:rPr>
              <a:t>Launch email</a:t>
            </a:r>
            <a:endParaRPr lang="en-GB" sz="1000" dirty="0"/>
          </a:p>
        </p:txBody>
      </p:sp>
      <p:sp>
        <p:nvSpPr>
          <p:cNvPr id="52" name="TextBox 51">
            <a:extLst>
              <a:ext uri="{FF2B5EF4-FFF2-40B4-BE49-F238E27FC236}">
                <a16:creationId xmlns:a16="http://schemas.microsoft.com/office/drawing/2014/main" id="{BACA451B-316C-B743-AC10-0840F696BEBD}"/>
              </a:ext>
            </a:extLst>
          </p:cNvPr>
          <p:cNvSpPr txBox="1"/>
          <p:nvPr/>
        </p:nvSpPr>
        <p:spPr>
          <a:xfrm>
            <a:off x="2863610" y="3426029"/>
            <a:ext cx="1061749" cy="153888"/>
          </a:xfrm>
          <a:prstGeom prst="rect">
            <a:avLst/>
          </a:prstGeom>
          <a:noFill/>
        </p:spPr>
        <p:txBody>
          <a:bodyPr wrap="square" lIns="0" tIns="0" rIns="0" bIns="0" rtlCol="0" anchor="b">
            <a:spAutoFit/>
          </a:bodyPr>
          <a:lstStyle/>
          <a:p>
            <a:r>
              <a:rPr lang="en-US" sz="1000" dirty="0">
                <a:latin typeface="+mj-lt"/>
              </a:rPr>
              <a:t>Follow up email</a:t>
            </a:r>
            <a:endParaRPr lang="en-GB" sz="1000" dirty="0"/>
          </a:p>
        </p:txBody>
      </p:sp>
      <p:grpSp>
        <p:nvGrpSpPr>
          <p:cNvPr id="7" name="Group 6">
            <a:extLst>
              <a:ext uri="{FF2B5EF4-FFF2-40B4-BE49-F238E27FC236}">
                <a16:creationId xmlns:a16="http://schemas.microsoft.com/office/drawing/2014/main" id="{E6810DF0-362F-7744-AA85-812ECFED8EAA}"/>
              </a:ext>
            </a:extLst>
          </p:cNvPr>
          <p:cNvGrpSpPr/>
          <p:nvPr/>
        </p:nvGrpSpPr>
        <p:grpSpPr>
          <a:xfrm>
            <a:off x="930695" y="5267987"/>
            <a:ext cx="9246211" cy="373711"/>
            <a:chOff x="784069" y="3859531"/>
            <a:chExt cx="9246211" cy="373711"/>
          </a:xfrm>
        </p:grpSpPr>
        <p:sp>
          <p:nvSpPr>
            <p:cNvPr id="2" name="Rounded Rectangle 1"/>
            <p:cNvSpPr/>
            <p:nvPr/>
          </p:nvSpPr>
          <p:spPr>
            <a:xfrm>
              <a:off x="784069" y="3859531"/>
              <a:ext cx="9246211" cy="373711"/>
            </a:xfrm>
            <a:prstGeom prst="roundRect">
              <a:avLst>
                <a:gd name="adj" fmla="val 50000"/>
              </a:avLst>
            </a:prstGeom>
            <a:pattFill prst="dotDmnd">
              <a:fgClr>
                <a:srgbClr val="FF3D67"/>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2802025" y="3877109"/>
              <a:ext cx="5300421" cy="338554"/>
            </a:xfrm>
            <a:prstGeom prst="rect">
              <a:avLst/>
            </a:prstGeom>
            <a:noFill/>
          </p:spPr>
          <p:txBody>
            <a:bodyPr wrap="square" rtlCol="0">
              <a:spAutoFit/>
            </a:bodyPr>
            <a:lstStyle/>
            <a:p>
              <a:pPr algn="ctr"/>
              <a:r>
                <a:rPr lang="en-US" sz="1600" kern="0" dirty="0">
                  <a:solidFill>
                    <a:schemeClr val="accent2"/>
                  </a:solidFill>
                </a:rPr>
                <a:t>People manager champion communications</a:t>
              </a:r>
            </a:p>
          </p:txBody>
        </p:sp>
      </p:grpSp>
      <p:grpSp>
        <p:nvGrpSpPr>
          <p:cNvPr id="10" name="Group 9">
            <a:extLst>
              <a:ext uri="{FF2B5EF4-FFF2-40B4-BE49-F238E27FC236}">
                <a16:creationId xmlns:a16="http://schemas.microsoft.com/office/drawing/2014/main" id="{1D23A506-9CF1-814B-B319-14F53F962066}"/>
              </a:ext>
            </a:extLst>
          </p:cNvPr>
          <p:cNvGrpSpPr/>
          <p:nvPr/>
        </p:nvGrpSpPr>
        <p:grpSpPr>
          <a:xfrm>
            <a:off x="3215787" y="3710001"/>
            <a:ext cx="7017423" cy="1439596"/>
            <a:chOff x="3204559" y="3235533"/>
            <a:chExt cx="7017423" cy="1439596"/>
          </a:xfrm>
        </p:grpSpPr>
        <p:grpSp>
          <p:nvGrpSpPr>
            <p:cNvPr id="9" name="Group 8">
              <a:extLst>
                <a:ext uri="{FF2B5EF4-FFF2-40B4-BE49-F238E27FC236}">
                  <a16:creationId xmlns:a16="http://schemas.microsoft.com/office/drawing/2014/main" id="{AC4D3845-E213-ED45-830C-B6936CB7DFFC}"/>
                </a:ext>
              </a:extLst>
            </p:cNvPr>
            <p:cNvGrpSpPr/>
            <p:nvPr/>
          </p:nvGrpSpPr>
          <p:grpSpPr>
            <a:xfrm>
              <a:off x="3516805" y="3574327"/>
              <a:ext cx="5468737" cy="717100"/>
              <a:chOff x="3516805" y="3574327"/>
              <a:chExt cx="5468737" cy="717100"/>
            </a:xfrm>
          </p:grpSpPr>
          <p:sp>
            <p:nvSpPr>
              <p:cNvPr id="92" name="Rounded Rectangle 91"/>
              <p:cNvSpPr/>
              <p:nvPr/>
            </p:nvSpPr>
            <p:spPr>
              <a:xfrm rot="5400000">
                <a:off x="3322483"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ounded Rectangle 92"/>
              <p:cNvSpPr/>
              <p:nvPr/>
            </p:nvSpPr>
            <p:spPr>
              <a:xfrm rot="5400000">
                <a:off x="5021418"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ounded Rectangle 93"/>
              <p:cNvSpPr/>
              <p:nvPr/>
            </p:nvSpPr>
            <p:spPr>
              <a:xfrm rot="5400000">
                <a:off x="8419289"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a:extLst>
                  <a:ext uri="{FF2B5EF4-FFF2-40B4-BE49-F238E27FC236}">
                    <a16:creationId xmlns:a16="http://schemas.microsoft.com/office/drawing/2014/main" id="{035CAE25-CDE4-D045-A5E2-4365A645AE41}"/>
                  </a:ext>
                </a:extLst>
              </p:cNvPr>
              <p:cNvSpPr/>
              <p:nvPr/>
            </p:nvSpPr>
            <p:spPr>
              <a:xfrm rot="5400000">
                <a:off x="6720353" y="3768649"/>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a:extLst>
                  <a:ext uri="{FF2B5EF4-FFF2-40B4-BE49-F238E27FC236}">
                    <a16:creationId xmlns:a16="http://schemas.microsoft.com/office/drawing/2014/main" id="{57873BF0-DF17-964E-8916-5D6008FD6821}"/>
                  </a:ext>
                </a:extLst>
              </p:cNvPr>
              <p:cNvSpPr/>
              <p:nvPr/>
            </p:nvSpPr>
            <p:spPr>
              <a:xfrm rot="5400000">
                <a:off x="3632538"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le 56">
                <a:extLst>
                  <a:ext uri="{FF2B5EF4-FFF2-40B4-BE49-F238E27FC236}">
                    <a16:creationId xmlns:a16="http://schemas.microsoft.com/office/drawing/2014/main" id="{438B9B07-475F-B341-87CC-5C9B4A97DE7A}"/>
                  </a:ext>
                </a:extLst>
              </p:cNvPr>
              <p:cNvSpPr/>
              <p:nvPr/>
            </p:nvSpPr>
            <p:spPr>
              <a:xfrm rot="5400000">
                <a:off x="5331473"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ounded Rectangle 57">
                <a:extLst>
                  <a:ext uri="{FF2B5EF4-FFF2-40B4-BE49-F238E27FC236}">
                    <a16:creationId xmlns:a16="http://schemas.microsoft.com/office/drawing/2014/main" id="{630BF8BB-61C0-5444-80C3-C142AFECF6E9}"/>
                  </a:ext>
                </a:extLst>
              </p:cNvPr>
              <p:cNvSpPr/>
              <p:nvPr/>
            </p:nvSpPr>
            <p:spPr>
              <a:xfrm rot="5400000">
                <a:off x="8729344"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ounded Rectangle 58">
                <a:extLst>
                  <a:ext uri="{FF2B5EF4-FFF2-40B4-BE49-F238E27FC236}">
                    <a16:creationId xmlns:a16="http://schemas.microsoft.com/office/drawing/2014/main" id="{3DA81836-06C9-8E41-BFA1-8D52F3251D81}"/>
                  </a:ext>
                </a:extLst>
              </p:cNvPr>
              <p:cNvSpPr/>
              <p:nvPr/>
            </p:nvSpPr>
            <p:spPr>
              <a:xfrm rot="5400000">
                <a:off x="7030408" y="4035230"/>
                <a:ext cx="450519" cy="61876"/>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4" name="Rounded Rectangle 63"/>
            <p:cNvSpPr/>
            <p:nvPr/>
          </p:nvSpPr>
          <p:spPr>
            <a:xfrm>
              <a:off x="3204559" y="3733776"/>
              <a:ext cx="6878049" cy="373711"/>
            </a:xfrm>
            <a:prstGeom prst="roundRect">
              <a:avLst>
                <a:gd name="adj"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Box 64"/>
            <p:cNvSpPr txBox="1"/>
            <p:nvPr/>
          </p:nvSpPr>
          <p:spPr>
            <a:xfrm>
              <a:off x="5084595" y="3751354"/>
              <a:ext cx="3211002" cy="338554"/>
            </a:xfrm>
            <a:prstGeom prst="rect">
              <a:avLst/>
            </a:prstGeom>
            <a:noFill/>
          </p:spPr>
          <p:txBody>
            <a:bodyPr wrap="square" rtlCol="0">
              <a:spAutoFit/>
            </a:bodyPr>
            <a:lstStyle/>
            <a:p>
              <a:pPr algn="ctr"/>
              <a:r>
                <a:rPr lang="en-US" sz="1600" kern="0" dirty="0">
                  <a:solidFill>
                    <a:prstClr val="white"/>
                  </a:solidFill>
                </a:rPr>
                <a:t>Webex awareness campaign</a:t>
              </a:r>
            </a:p>
          </p:txBody>
        </p:sp>
        <p:sp>
          <p:nvSpPr>
            <p:cNvPr id="61" name="TextBox 60">
              <a:extLst>
                <a:ext uri="{FF2B5EF4-FFF2-40B4-BE49-F238E27FC236}">
                  <a16:creationId xmlns:a16="http://schemas.microsoft.com/office/drawing/2014/main" id="{C43EDF4D-F838-A54E-B0F2-68520B14B35F}"/>
                </a:ext>
              </a:extLst>
            </p:cNvPr>
            <p:cNvSpPr txBox="1"/>
            <p:nvPr/>
          </p:nvSpPr>
          <p:spPr>
            <a:xfrm>
              <a:off x="3826859" y="4369630"/>
              <a:ext cx="1298318" cy="153888"/>
            </a:xfrm>
            <a:prstGeom prst="rect">
              <a:avLst/>
            </a:prstGeom>
            <a:noFill/>
          </p:spPr>
          <p:txBody>
            <a:bodyPr wrap="square" lIns="0" tIns="0" rIns="0" bIns="0" rtlCol="0" anchor="b">
              <a:spAutoFit/>
            </a:bodyPr>
            <a:lstStyle/>
            <a:p>
              <a:r>
                <a:rPr lang="en-US" sz="1000" dirty="0">
                  <a:latin typeface="+mj-lt"/>
                </a:rPr>
                <a:t>Great audio in meetings </a:t>
              </a:r>
              <a:endParaRPr lang="en-GB" sz="1000" dirty="0">
                <a:latin typeface="+mj-lt"/>
              </a:endParaRPr>
            </a:p>
          </p:txBody>
        </p:sp>
        <p:sp>
          <p:nvSpPr>
            <p:cNvPr id="66" name="TextBox 65">
              <a:extLst>
                <a:ext uri="{FF2B5EF4-FFF2-40B4-BE49-F238E27FC236}">
                  <a16:creationId xmlns:a16="http://schemas.microsoft.com/office/drawing/2014/main" id="{FB259EBC-4107-154B-8A6F-207FB7EF5FE2}"/>
                </a:ext>
              </a:extLst>
            </p:cNvPr>
            <p:cNvSpPr txBox="1"/>
            <p:nvPr/>
          </p:nvSpPr>
          <p:spPr>
            <a:xfrm>
              <a:off x="5215739" y="3239344"/>
              <a:ext cx="1298318" cy="307777"/>
            </a:xfrm>
            <a:prstGeom prst="rect">
              <a:avLst/>
            </a:prstGeom>
            <a:noFill/>
          </p:spPr>
          <p:txBody>
            <a:bodyPr wrap="square" lIns="0" tIns="0" rIns="0" bIns="0" rtlCol="0" anchor="b">
              <a:spAutoFit/>
            </a:bodyPr>
            <a:lstStyle/>
            <a:p>
              <a:r>
                <a:rPr lang="en-US" sz="1000" dirty="0">
                  <a:latin typeface="+mj-lt"/>
                </a:rPr>
                <a:t>Scheduling and joining meetings </a:t>
              </a:r>
              <a:endParaRPr lang="en-GB" sz="1000" dirty="0">
                <a:latin typeface="+mj-lt"/>
              </a:endParaRPr>
            </a:p>
          </p:txBody>
        </p:sp>
        <p:sp>
          <p:nvSpPr>
            <p:cNvPr id="67" name="TextBox 66">
              <a:extLst>
                <a:ext uri="{FF2B5EF4-FFF2-40B4-BE49-F238E27FC236}">
                  <a16:creationId xmlns:a16="http://schemas.microsoft.com/office/drawing/2014/main" id="{E8B1AB7F-A84F-D640-8158-5DFDBF2D9B7B}"/>
                </a:ext>
              </a:extLst>
            </p:cNvPr>
            <p:cNvSpPr txBox="1"/>
            <p:nvPr/>
          </p:nvSpPr>
          <p:spPr>
            <a:xfrm>
              <a:off x="3515593" y="3339928"/>
              <a:ext cx="1474947" cy="307777"/>
            </a:xfrm>
            <a:prstGeom prst="rect">
              <a:avLst/>
            </a:prstGeom>
            <a:noFill/>
          </p:spPr>
          <p:txBody>
            <a:bodyPr wrap="square" lIns="0" tIns="0" rIns="0" bIns="0" rtlCol="0" anchor="b">
              <a:spAutoFit/>
            </a:bodyPr>
            <a:lstStyle/>
            <a:p>
              <a:r>
                <a:rPr lang="en-US" sz="1000" dirty="0">
                  <a:latin typeface="+mj-lt"/>
                </a:rPr>
                <a:t>Setting up your home office</a:t>
              </a:r>
            </a:p>
            <a:p>
              <a:endParaRPr lang="en-GB" sz="1000" dirty="0"/>
            </a:p>
          </p:txBody>
        </p:sp>
        <p:sp>
          <p:nvSpPr>
            <p:cNvPr id="74" name="TextBox 73">
              <a:extLst>
                <a:ext uri="{FF2B5EF4-FFF2-40B4-BE49-F238E27FC236}">
                  <a16:creationId xmlns:a16="http://schemas.microsoft.com/office/drawing/2014/main" id="{39752747-9BC7-9C48-8F35-C7CFC4A5B1F6}"/>
                </a:ext>
              </a:extLst>
            </p:cNvPr>
            <p:cNvSpPr txBox="1"/>
            <p:nvPr/>
          </p:nvSpPr>
          <p:spPr>
            <a:xfrm>
              <a:off x="8615413" y="3329962"/>
              <a:ext cx="1298318" cy="153888"/>
            </a:xfrm>
            <a:prstGeom prst="rect">
              <a:avLst/>
            </a:prstGeom>
            <a:noFill/>
          </p:spPr>
          <p:txBody>
            <a:bodyPr wrap="square" lIns="0" tIns="0" rIns="0" bIns="0" rtlCol="0" anchor="b">
              <a:spAutoFit/>
            </a:bodyPr>
            <a:lstStyle/>
            <a:p>
              <a:r>
                <a:rPr lang="en-US" sz="1000" dirty="0">
                  <a:latin typeface="+mj-lt"/>
                </a:rPr>
                <a:t>Get set for video success</a:t>
              </a:r>
            </a:p>
          </p:txBody>
        </p:sp>
        <p:sp>
          <p:nvSpPr>
            <p:cNvPr id="84" name="TextBox 83">
              <a:extLst>
                <a:ext uri="{FF2B5EF4-FFF2-40B4-BE49-F238E27FC236}">
                  <a16:creationId xmlns:a16="http://schemas.microsoft.com/office/drawing/2014/main" id="{BB212A18-1690-4440-A82A-8CAF1ACA77A8}"/>
                </a:ext>
              </a:extLst>
            </p:cNvPr>
            <p:cNvSpPr txBox="1"/>
            <p:nvPr/>
          </p:nvSpPr>
          <p:spPr>
            <a:xfrm>
              <a:off x="5525794" y="4369947"/>
              <a:ext cx="1298318" cy="153888"/>
            </a:xfrm>
            <a:prstGeom prst="rect">
              <a:avLst/>
            </a:prstGeom>
            <a:noFill/>
          </p:spPr>
          <p:txBody>
            <a:bodyPr wrap="square" lIns="0" tIns="0" rIns="0" bIns="0" rtlCol="0" anchor="b">
              <a:spAutoFit/>
            </a:bodyPr>
            <a:lstStyle/>
            <a:p>
              <a:r>
                <a:rPr lang="en-US" sz="1000" dirty="0">
                  <a:latin typeface="+mj-lt"/>
                </a:rPr>
                <a:t>Online classes</a:t>
              </a:r>
              <a:endParaRPr lang="en-GB" sz="1000" dirty="0"/>
            </a:p>
          </p:txBody>
        </p:sp>
        <p:sp>
          <p:nvSpPr>
            <p:cNvPr id="85" name="TextBox 84">
              <a:extLst>
                <a:ext uri="{FF2B5EF4-FFF2-40B4-BE49-F238E27FC236}">
                  <a16:creationId xmlns:a16="http://schemas.microsoft.com/office/drawing/2014/main" id="{CD190D45-2023-924E-9C99-EF167285CA8A}"/>
                </a:ext>
              </a:extLst>
            </p:cNvPr>
            <p:cNvSpPr txBox="1"/>
            <p:nvPr/>
          </p:nvSpPr>
          <p:spPr>
            <a:xfrm>
              <a:off x="6914674" y="3235533"/>
              <a:ext cx="1298318" cy="307777"/>
            </a:xfrm>
            <a:prstGeom prst="rect">
              <a:avLst/>
            </a:prstGeom>
            <a:noFill/>
          </p:spPr>
          <p:txBody>
            <a:bodyPr wrap="square" lIns="0" tIns="0" rIns="0" bIns="0" rtlCol="0" anchor="b">
              <a:spAutoFit/>
            </a:bodyPr>
            <a:lstStyle/>
            <a:p>
              <a:r>
                <a:rPr lang="en-US" sz="1000" dirty="0">
                  <a:latin typeface="+mj-lt"/>
                </a:rPr>
                <a:t>Get headset up for success!</a:t>
              </a:r>
              <a:endParaRPr lang="en-GB" sz="1000" dirty="0"/>
            </a:p>
          </p:txBody>
        </p:sp>
        <p:sp>
          <p:nvSpPr>
            <p:cNvPr id="86" name="TextBox 85">
              <a:extLst>
                <a:ext uri="{FF2B5EF4-FFF2-40B4-BE49-F238E27FC236}">
                  <a16:creationId xmlns:a16="http://schemas.microsoft.com/office/drawing/2014/main" id="{3F4C59FE-95FD-FC4D-9900-93BB1B59DF34}"/>
                </a:ext>
              </a:extLst>
            </p:cNvPr>
            <p:cNvSpPr txBox="1"/>
            <p:nvPr/>
          </p:nvSpPr>
          <p:spPr>
            <a:xfrm>
              <a:off x="7224729" y="4369630"/>
              <a:ext cx="1298318" cy="153888"/>
            </a:xfrm>
            <a:prstGeom prst="rect">
              <a:avLst/>
            </a:prstGeom>
            <a:noFill/>
          </p:spPr>
          <p:txBody>
            <a:bodyPr wrap="square" lIns="0" tIns="0" rIns="0" bIns="0" rtlCol="0" anchor="b">
              <a:spAutoFit/>
            </a:bodyPr>
            <a:lstStyle/>
            <a:p>
              <a:r>
                <a:rPr lang="en-US" sz="1000" dirty="0">
                  <a:latin typeface="+mj-lt"/>
                </a:rPr>
                <a:t>Virtual teamwork </a:t>
              </a:r>
              <a:endParaRPr lang="en-GB" sz="1000" dirty="0">
                <a:latin typeface="+mj-lt"/>
              </a:endParaRPr>
            </a:p>
          </p:txBody>
        </p:sp>
        <p:sp>
          <p:nvSpPr>
            <p:cNvPr id="87" name="TextBox 86">
              <a:extLst>
                <a:ext uri="{FF2B5EF4-FFF2-40B4-BE49-F238E27FC236}">
                  <a16:creationId xmlns:a16="http://schemas.microsoft.com/office/drawing/2014/main" id="{4CDE119A-4E8D-1A4B-893B-D073E4EEB44F}"/>
                </a:ext>
              </a:extLst>
            </p:cNvPr>
            <p:cNvSpPr txBox="1"/>
            <p:nvPr/>
          </p:nvSpPr>
          <p:spPr>
            <a:xfrm>
              <a:off x="8923664" y="4521241"/>
              <a:ext cx="1298318" cy="153888"/>
            </a:xfrm>
            <a:prstGeom prst="rect">
              <a:avLst/>
            </a:prstGeom>
            <a:noFill/>
          </p:spPr>
          <p:txBody>
            <a:bodyPr wrap="square" lIns="0" tIns="0" rIns="0" bIns="0" rtlCol="0" anchor="b">
              <a:spAutoFit/>
            </a:bodyPr>
            <a:lstStyle/>
            <a:p>
              <a:r>
                <a:rPr lang="en-US" sz="1000" dirty="0">
                  <a:latin typeface="+mj-lt"/>
                </a:rPr>
                <a:t>Maintain team culture</a:t>
              </a:r>
              <a:endParaRPr lang="en-GB" sz="1000" dirty="0"/>
            </a:p>
          </p:txBody>
        </p:sp>
      </p:grpSp>
      <p:sp>
        <p:nvSpPr>
          <p:cNvPr id="89" name="TextBox 88">
            <a:extLst>
              <a:ext uri="{FF2B5EF4-FFF2-40B4-BE49-F238E27FC236}">
                <a16:creationId xmlns:a16="http://schemas.microsoft.com/office/drawing/2014/main" id="{9573FDFF-A9B0-4C47-A3AF-E0CB765E95FA}"/>
              </a:ext>
            </a:extLst>
          </p:cNvPr>
          <p:cNvSpPr txBox="1"/>
          <p:nvPr/>
        </p:nvSpPr>
        <p:spPr>
          <a:xfrm>
            <a:off x="1498228" y="3390077"/>
            <a:ext cx="1292466" cy="461665"/>
          </a:xfrm>
          <a:prstGeom prst="rect">
            <a:avLst/>
          </a:prstGeom>
          <a:noFill/>
        </p:spPr>
        <p:txBody>
          <a:bodyPr wrap="square" lIns="0" tIns="0" rIns="0" bIns="0" rtlCol="0" anchor="b">
            <a:spAutoFit/>
          </a:bodyPr>
          <a:lstStyle/>
          <a:p>
            <a:r>
              <a:rPr lang="en-US" sz="1000" dirty="0">
                <a:latin typeface="+mj-lt"/>
              </a:rPr>
              <a:t>Add banners and supporting material to intranet site</a:t>
            </a:r>
            <a:endParaRPr lang="en-GB" sz="1000" dirty="0"/>
          </a:p>
        </p:txBody>
      </p:sp>
    </p:spTree>
    <p:extLst>
      <p:ext uri="{BB962C8B-B14F-4D97-AF65-F5344CB8AC3E}">
        <p14:creationId xmlns:p14="http://schemas.microsoft.com/office/powerpoint/2010/main" val="1601152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a:off x="7690104" y="1665288"/>
            <a:ext cx="4221480" cy="4430712"/>
          </a:xfrm>
          <a:prstGeom prst="roundRect">
            <a:avLst>
              <a:gd name="adj" fmla="val 5618"/>
            </a:avLst>
          </a:prstGeom>
          <a:solidFill>
            <a:schemeClr val="accent4"/>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15" name="Title 1">
            <a:extLst>
              <a:ext uri="{FF2B5EF4-FFF2-40B4-BE49-F238E27FC236}">
                <a16:creationId xmlns:a16="http://schemas.microsoft.com/office/drawing/2014/main" id="{6C2AF97E-813B-6240-BFAF-5433CE6B3E73}"/>
              </a:ext>
            </a:extLst>
          </p:cNvPr>
          <p:cNvSpPr txBox="1">
            <a:spLocks/>
          </p:cNvSpPr>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en-US" sz="3600" dirty="0"/>
              <a:t>Updating internal landing pages</a:t>
            </a:r>
          </a:p>
        </p:txBody>
      </p:sp>
      <p:sp>
        <p:nvSpPr>
          <p:cNvPr id="27" name="TextBox 26">
            <a:extLst>
              <a:ext uri="{FF2B5EF4-FFF2-40B4-BE49-F238E27FC236}">
                <a16:creationId xmlns:a16="http://schemas.microsoft.com/office/drawing/2014/main" id="{E68C3DD2-F458-4944-9B58-F9BA74608D71}"/>
              </a:ext>
            </a:extLst>
          </p:cNvPr>
          <p:cNvSpPr txBox="1"/>
          <p:nvPr/>
        </p:nvSpPr>
        <p:spPr>
          <a:xfrm>
            <a:off x="685800" y="2041783"/>
            <a:ext cx="2407428" cy="738664"/>
          </a:xfrm>
          <a:prstGeom prst="rect">
            <a:avLst/>
          </a:prstGeom>
          <a:noFill/>
        </p:spPr>
        <p:txBody>
          <a:bodyPr wrap="square" lIns="0" tIns="0" rIns="0" bIns="0" rtlCol="0" anchor="t">
            <a:spAutoFit/>
          </a:bodyPr>
          <a:lstStyle/>
          <a:p>
            <a:pPr>
              <a:spcAft>
                <a:spcPts val="1200"/>
              </a:spcAft>
            </a:pPr>
            <a:r>
              <a:rPr lang="en-US" sz="1200" dirty="0">
                <a:latin typeface="+mj-lt"/>
              </a:rPr>
              <a:t>Consider updating your internal support page to give tips for working remote with these suggested copy blocks.</a:t>
            </a:r>
            <a:endParaRPr lang="en-GB" sz="1200" dirty="0">
              <a:latin typeface="+mj-lt"/>
            </a:endParaRPr>
          </a:p>
        </p:txBody>
      </p:sp>
      <p:sp>
        <p:nvSpPr>
          <p:cNvPr id="14" name="Rounded Rectangle 13">
            <a:extLst>
              <a:ext uri="{FF2B5EF4-FFF2-40B4-BE49-F238E27FC236}">
                <a16:creationId xmlns:a16="http://schemas.microsoft.com/office/drawing/2014/main" id="{F9DAC5F9-A94C-D84A-AAA1-C083F227B4C8}"/>
              </a:ext>
            </a:extLst>
          </p:cNvPr>
          <p:cNvSpPr/>
          <p:nvPr/>
        </p:nvSpPr>
        <p:spPr>
          <a:xfrm>
            <a:off x="3206496" y="1707960"/>
            <a:ext cx="4221480" cy="4430712"/>
          </a:xfrm>
          <a:prstGeom prst="roundRect">
            <a:avLst>
              <a:gd name="adj" fmla="val 5618"/>
            </a:avLst>
          </a:prstGeom>
          <a:solidFill>
            <a:schemeClr val="accent3">
              <a:lumMod val="40000"/>
              <a:lumOff val="60000"/>
            </a:schemeClr>
          </a:solidFill>
          <a:ln w="254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n w="22225">
                <a:solidFill>
                  <a:schemeClr val="accent2"/>
                </a:solidFill>
                <a:prstDash val="solid"/>
              </a:ln>
              <a:solidFill>
                <a:schemeClr val="accent2">
                  <a:lumMod val="40000"/>
                  <a:lumOff val="60000"/>
                </a:schemeClr>
              </a:solidFill>
            </a:endParaRPr>
          </a:p>
        </p:txBody>
      </p:sp>
      <p:sp>
        <p:nvSpPr>
          <p:cNvPr id="2" name="Rectangle 1">
            <a:extLst>
              <a:ext uri="{FF2B5EF4-FFF2-40B4-BE49-F238E27FC236}">
                <a16:creationId xmlns:a16="http://schemas.microsoft.com/office/drawing/2014/main" id="{9BE9DC49-A60C-7144-8817-1DBD2F6BED35}"/>
              </a:ext>
            </a:extLst>
          </p:cNvPr>
          <p:cNvSpPr/>
          <p:nvPr/>
        </p:nvSpPr>
        <p:spPr>
          <a:xfrm>
            <a:off x="3331464" y="1926902"/>
            <a:ext cx="3947160" cy="4031873"/>
          </a:xfrm>
          <a:prstGeom prst="rect">
            <a:avLst/>
          </a:prstGeom>
        </p:spPr>
        <p:txBody>
          <a:bodyPr wrap="square">
            <a:spAutoFit/>
          </a:bodyPr>
          <a:lstStyle/>
          <a:p>
            <a:pPr fontAlgn="base"/>
            <a:r>
              <a:rPr lang="en-US" sz="1600" b="1" dirty="0">
                <a:latin typeface="+mj-lt"/>
              </a:rPr>
              <a:t>“Preparing to work from home” tips </a:t>
            </a:r>
          </a:p>
          <a:p>
            <a:pPr marL="285750" indent="-285750" fontAlgn="base">
              <a:buFont typeface="Arial" panose="020B0604020202020204" pitchFamily="34" charset="0"/>
              <a:buChar char="•"/>
            </a:pPr>
            <a:r>
              <a:rPr lang="en-US" sz="1600" dirty="0">
                <a:latin typeface="+mj-lt"/>
              </a:rPr>
              <a:t>Check your PC health using &lt;internal link&gt;.  If you have issues, try and resolve these from the office before leaving for home. </a:t>
            </a:r>
          </a:p>
          <a:p>
            <a:pPr marL="285750" indent="-285750" fontAlgn="base">
              <a:buFont typeface="Arial" panose="020B0604020202020204" pitchFamily="34" charset="0"/>
              <a:buChar char="•"/>
            </a:pPr>
            <a:r>
              <a:rPr lang="en-US" sz="1600" dirty="0">
                <a:latin typeface="+mj-lt"/>
              </a:rPr>
              <a:t>Update your VPN client via &lt;internal link&gt; </a:t>
            </a:r>
          </a:p>
          <a:p>
            <a:pPr marL="285750" indent="-285750" fontAlgn="base">
              <a:buFont typeface="Arial" panose="020B0604020202020204" pitchFamily="34" charset="0"/>
              <a:buChar char="•"/>
            </a:pPr>
            <a:r>
              <a:rPr lang="en-US" sz="1600" dirty="0">
                <a:latin typeface="+mj-lt"/>
              </a:rPr>
              <a:t>Setup your mobile device to access email, calendar, and maybe VPN. Go to &lt;internal link&gt; </a:t>
            </a:r>
          </a:p>
          <a:p>
            <a:pPr marL="285750" indent="-285750" fontAlgn="base">
              <a:buFont typeface="Arial" panose="020B0604020202020204" pitchFamily="34" charset="0"/>
              <a:buChar char="•"/>
            </a:pPr>
            <a:r>
              <a:rPr lang="en-US" sz="1600" dirty="0">
                <a:latin typeface="+mj-lt"/>
              </a:rPr>
              <a:t>Don't forget to take home your power cord and any chargers you need for laptops, mobiles, </a:t>
            </a:r>
            <a:r>
              <a:rPr lang="en-US" sz="1600" dirty="0" err="1">
                <a:latin typeface="+mj-lt"/>
              </a:rPr>
              <a:t>etc</a:t>
            </a:r>
            <a:r>
              <a:rPr lang="en-US" sz="1600" dirty="0">
                <a:latin typeface="+mj-lt"/>
              </a:rPr>
              <a:t> </a:t>
            </a:r>
          </a:p>
          <a:p>
            <a:pPr marL="285750" indent="-285750" fontAlgn="base">
              <a:buFont typeface="Arial" panose="020B0604020202020204" pitchFamily="34" charset="0"/>
              <a:buChar char="•"/>
            </a:pPr>
            <a:r>
              <a:rPr lang="en-US" sz="1600" dirty="0">
                <a:latin typeface="+mj-lt"/>
              </a:rPr>
              <a:t>Consider taking your monitor/ keyboard/mouse home with you, for a more comfortable working environment. </a:t>
            </a:r>
          </a:p>
        </p:txBody>
      </p:sp>
      <p:sp>
        <p:nvSpPr>
          <p:cNvPr id="3" name="Rectangle 2">
            <a:extLst>
              <a:ext uri="{FF2B5EF4-FFF2-40B4-BE49-F238E27FC236}">
                <a16:creationId xmlns:a16="http://schemas.microsoft.com/office/drawing/2014/main" id="{8FEB30E0-C213-8C45-993A-4B323C260C9A}"/>
              </a:ext>
            </a:extLst>
          </p:cNvPr>
          <p:cNvSpPr/>
          <p:nvPr/>
        </p:nvSpPr>
        <p:spPr>
          <a:xfrm>
            <a:off x="7793736" y="1979551"/>
            <a:ext cx="3965448" cy="3293209"/>
          </a:xfrm>
          <a:prstGeom prst="rect">
            <a:avLst/>
          </a:prstGeom>
        </p:spPr>
        <p:txBody>
          <a:bodyPr wrap="square">
            <a:spAutoFit/>
          </a:bodyPr>
          <a:lstStyle/>
          <a:p>
            <a:pPr fontAlgn="base"/>
            <a:r>
              <a:rPr lang="en-US" sz="1600" b="1" dirty="0">
                <a:latin typeface="+mj-lt"/>
              </a:rPr>
              <a:t>“Joining Webex meetings from home” tips  </a:t>
            </a:r>
          </a:p>
          <a:p>
            <a:pPr marL="285750" indent="-285750" fontAlgn="base">
              <a:buFont typeface="Arial" panose="020B0604020202020204" pitchFamily="34" charset="0"/>
              <a:buChar char="•"/>
            </a:pPr>
            <a:r>
              <a:rPr lang="en-US" sz="1600" dirty="0">
                <a:latin typeface="+mj-lt"/>
              </a:rPr>
              <a:t>Use your home broadband directly to attend meetings.  If you use video, please be aware that voice and video quality may be impacted due to network bandwidth availability. If this occurs, turn your camera off.   </a:t>
            </a:r>
          </a:p>
          <a:p>
            <a:pPr marL="285750" indent="-285750" fontAlgn="base">
              <a:buFont typeface="Arial" panose="020B0604020202020204" pitchFamily="34" charset="0"/>
              <a:buChar char="•"/>
            </a:pPr>
            <a:r>
              <a:rPr lang="en-US" sz="1600" dirty="0">
                <a:latin typeface="+mj-lt"/>
              </a:rPr>
              <a:t>Consider using the call back function to your mobile phone to improve the sound quality.  </a:t>
            </a:r>
          </a:p>
          <a:p>
            <a:pPr marL="285750" indent="-285750" fontAlgn="base">
              <a:buFont typeface="Arial" panose="020B0604020202020204" pitchFamily="34" charset="0"/>
              <a:buChar char="•"/>
            </a:pPr>
            <a:r>
              <a:rPr lang="en-US" sz="1600" dirty="0">
                <a:latin typeface="+mj-lt"/>
              </a:rPr>
              <a:t>Use the Webex Desktop Application to attend meetings.  Download the </a:t>
            </a:r>
            <a:r>
              <a:rPr lang="en-US" sz="1600" dirty="0">
                <a:latin typeface="+mj-lt"/>
                <a:hlinkClick r:id="rId3"/>
              </a:rPr>
              <a:t>Cisco Webex Meetings Desktop App </a:t>
            </a:r>
            <a:endParaRPr lang="en-US" sz="1600" dirty="0">
              <a:latin typeface="+mj-lt"/>
            </a:endParaRPr>
          </a:p>
        </p:txBody>
      </p:sp>
    </p:spTree>
    <p:extLst>
      <p:ext uri="{BB962C8B-B14F-4D97-AF65-F5344CB8AC3E}">
        <p14:creationId xmlns:p14="http://schemas.microsoft.com/office/powerpoint/2010/main" val="478167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3">
            <a:extLst>
              <a:ext uri="{FF2B5EF4-FFF2-40B4-BE49-F238E27FC236}">
                <a16:creationId xmlns:a16="http://schemas.microsoft.com/office/drawing/2014/main" id="{FCC26C31-3BF6-914C-851C-A47913971A6D}"/>
              </a:ext>
            </a:extLst>
          </p:cNvPr>
          <p:cNvSpPr>
            <a:spLocks noGrp="1"/>
          </p:cNvSpPr>
          <p:nvPr>
            <p:ph type="title"/>
          </p:nvPr>
        </p:nvSpPr>
        <p:spPr>
          <a:xfrm>
            <a:off x="685800" y="685801"/>
            <a:ext cx="10515600" cy="835021"/>
          </a:xfrm>
        </p:spPr>
        <p:txBody>
          <a:bodyPr lIns="0" tIns="0" rIns="0" bIns="0">
            <a:normAutofit/>
          </a:bodyPr>
          <a:lstStyle/>
          <a:p>
            <a:r>
              <a:rPr lang="en-US" dirty="0"/>
              <a:t>Communications checklist</a:t>
            </a:r>
            <a:endParaRPr lang="en-US" sz="3500" dirty="0">
              <a:solidFill>
                <a:srgbClr val="00BCEB"/>
              </a:solidFill>
              <a:latin typeface="+mn-lt"/>
              <a:ea typeface="+mn-ea"/>
              <a:cs typeface="+mn-cs"/>
            </a:endParaRPr>
          </a:p>
        </p:txBody>
      </p:sp>
      <p:graphicFrame>
        <p:nvGraphicFramePr>
          <p:cNvPr id="30" name="Table 29">
            <a:extLst>
              <a:ext uri="{FF2B5EF4-FFF2-40B4-BE49-F238E27FC236}">
                <a16:creationId xmlns:a16="http://schemas.microsoft.com/office/drawing/2014/main" id="{9308F84F-4C35-9142-9ECE-70CF2B2922A4}"/>
              </a:ext>
            </a:extLst>
          </p:cNvPr>
          <p:cNvGraphicFramePr>
            <a:graphicFrameLocks noGrp="1"/>
          </p:cNvGraphicFramePr>
          <p:nvPr>
            <p:extLst>
              <p:ext uri="{D42A27DB-BD31-4B8C-83A1-F6EECF244321}">
                <p14:modId xmlns:p14="http://schemas.microsoft.com/office/powerpoint/2010/main" val="1632882726"/>
              </p:ext>
            </p:extLst>
          </p:nvPr>
        </p:nvGraphicFramePr>
        <p:xfrm>
          <a:off x="682171" y="1342572"/>
          <a:ext cx="10820399" cy="5137751"/>
        </p:xfrm>
        <a:graphic>
          <a:graphicData uri="http://schemas.openxmlformats.org/drawingml/2006/table">
            <a:tbl>
              <a:tblPr firstRow="1" bandRow="1">
                <a:tableStyleId>{21E4AEA4-8DFA-4A89-87EB-49C32662AFE0}</a:tableStyleId>
              </a:tblPr>
              <a:tblGrid>
                <a:gridCol w="7321006">
                  <a:extLst>
                    <a:ext uri="{9D8B030D-6E8A-4147-A177-3AD203B41FA5}">
                      <a16:colId xmlns:a16="http://schemas.microsoft.com/office/drawing/2014/main" val="1656085804"/>
                    </a:ext>
                  </a:extLst>
                </a:gridCol>
                <a:gridCol w="1994263">
                  <a:extLst>
                    <a:ext uri="{9D8B030D-6E8A-4147-A177-3AD203B41FA5}">
                      <a16:colId xmlns:a16="http://schemas.microsoft.com/office/drawing/2014/main" val="1460277437"/>
                    </a:ext>
                  </a:extLst>
                </a:gridCol>
                <a:gridCol w="1505130">
                  <a:extLst>
                    <a:ext uri="{9D8B030D-6E8A-4147-A177-3AD203B41FA5}">
                      <a16:colId xmlns:a16="http://schemas.microsoft.com/office/drawing/2014/main" val="4112516505"/>
                    </a:ext>
                  </a:extLst>
                </a:gridCol>
              </a:tblGrid>
              <a:tr h="401531">
                <a:tc>
                  <a:txBody>
                    <a:bodyPr/>
                    <a:lstStyle/>
                    <a:p>
                      <a:r>
                        <a:rPr lang="en-US" sz="1800" b="0" dirty="0">
                          <a:latin typeface="+mn-lt"/>
                        </a:rPr>
                        <a:t>Checklist items</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rgbClr val="FBAB18"/>
                    </a:solidFill>
                  </a:tcPr>
                </a:tc>
                <a:tc>
                  <a:txBody>
                    <a:bodyPr/>
                    <a:lstStyle/>
                    <a:p>
                      <a:r>
                        <a:rPr lang="en-US" sz="1800" b="0" dirty="0">
                          <a:latin typeface="+mn-lt"/>
                        </a:rPr>
                        <a:t>Resources</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rgbClr val="FBAB18"/>
                    </a:solidFill>
                  </a:tcPr>
                </a:tc>
                <a:tc>
                  <a:txBody>
                    <a:bodyPr/>
                    <a:lstStyle/>
                    <a:p>
                      <a:r>
                        <a:rPr lang="en-US" sz="1800" b="0" dirty="0">
                          <a:latin typeface="+mn-lt"/>
                        </a:rPr>
                        <a:t>Status</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rgbClr val="FBAB18"/>
                    </a:solidFill>
                  </a:tcPr>
                </a:tc>
                <a:extLst>
                  <a:ext uri="{0D108BD9-81ED-4DB2-BD59-A6C34878D82A}">
                    <a16:rowId xmlns:a16="http://schemas.microsoft.com/office/drawing/2014/main" val="884880886"/>
                  </a:ext>
                </a:extLst>
              </a:tr>
              <a:tr h="374086">
                <a:tc>
                  <a:txBody>
                    <a:bodyPr/>
                    <a:lstStyle/>
                    <a:p>
                      <a:r>
                        <a:rPr lang="en-US" sz="1000" kern="1200" dirty="0">
                          <a:solidFill>
                            <a:schemeClr val="dk1"/>
                          </a:solidFill>
                          <a:latin typeface="+mj-lt"/>
                          <a:ea typeface="+mn-ea"/>
                          <a:cs typeface="+mn-cs"/>
                        </a:rPr>
                        <a:t>We understand the different personas and groups among our audience; how they differ in their goals, challenges, motivations, work habits, needs, etc.</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4043536590"/>
                  </a:ext>
                </a:extLst>
              </a:tr>
              <a:tr h="374086">
                <a:tc>
                  <a:txBody>
                    <a:bodyPr/>
                    <a:lstStyle/>
                    <a:p>
                      <a:r>
                        <a:rPr lang="en-US" sz="1000" kern="1200" dirty="0">
                          <a:solidFill>
                            <a:schemeClr val="dk1"/>
                          </a:solidFill>
                          <a:latin typeface="+mj-lt"/>
                          <a:ea typeface="+mn-ea"/>
                          <a:cs typeface="+mn-cs"/>
                        </a:rPr>
                        <a:t>We have defined our communications launch plan.</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r>
                        <a:rPr lang="en-GB" sz="1000" b="0" i="0" u="none" strike="noStrike" kern="1200" dirty="0">
                          <a:solidFill>
                            <a:schemeClr val="dk1"/>
                          </a:solidFill>
                          <a:effectLst/>
                          <a:latin typeface="+mj-lt"/>
                          <a:ea typeface="+mn-ea"/>
                          <a:cs typeface="+mn-cs"/>
                        </a:rPr>
                        <a:t>Communication plan templates in the toolkit.</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3457898874"/>
                  </a:ext>
                </a:extLst>
              </a:tr>
              <a:tr h="315126">
                <a:tc>
                  <a:txBody>
                    <a:bodyPr/>
                    <a:lstStyle/>
                    <a:p>
                      <a:r>
                        <a:rPr lang="en-US" sz="1000" kern="1200" dirty="0">
                          <a:solidFill>
                            <a:schemeClr val="dk1"/>
                          </a:solidFill>
                          <a:latin typeface="+mj-lt"/>
                          <a:ea typeface="+mn-ea"/>
                          <a:cs typeface="+mn-cs"/>
                        </a:rPr>
                        <a:t>We have planned for communications to the business as a whole.</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1367887519"/>
                  </a:ext>
                </a:extLst>
              </a:tr>
              <a:tr h="315126">
                <a:tc>
                  <a:txBody>
                    <a:bodyPr/>
                    <a:lstStyle/>
                    <a:p>
                      <a:r>
                        <a:rPr lang="en-GB" sz="1000" kern="1200" dirty="0">
                          <a:solidFill>
                            <a:schemeClr val="dk1"/>
                          </a:solidFill>
                          <a:latin typeface="+mj-lt"/>
                          <a:ea typeface="+mn-ea"/>
                          <a:cs typeface="+mn-cs"/>
                        </a:rPr>
                        <a:t>We have planned for communications to senior leaders.</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2703029251"/>
                  </a:ext>
                </a:extLst>
              </a:tr>
              <a:tr h="315126">
                <a:tc>
                  <a:txBody>
                    <a:bodyPr/>
                    <a:lstStyle/>
                    <a:p>
                      <a:r>
                        <a:rPr lang="en-GB" sz="1000" kern="1200" dirty="0">
                          <a:solidFill>
                            <a:schemeClr val="dk1"/>
                          </a:solidFill>
                          <a:latin typeface="+mj-lt"/>
                          <a:ea typeface="+mn-ea"/>
                          <a:cs typeface="+mn-cs"/>
                        </a:rPr>
                        <a:t>We have planned for communications to Executive or Personal Assistants (EAs/PAs).</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3001263574"/>
                  </a:ext>
                </a:extLst>
              </a:tr>
              <a:tr h="3151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j-lt"/>
                          <a:ea typeface="+mn-ea"/>
                          <a:cs typeface="+mn-cs"/>
                        </a:rPr>
                        <a:t>We have planned for communications to the Service Desk staff so that they understand about the change and how to support.</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3556666207"/>
                  </a:ext>
                </a:extLst>
              </a:tr>
              <a:tr h="3151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j-lt"/>
                          <a:ea typeface="+mn-ea"/>
                          <a:cs typeface="+mn-cs"/>
                        </a:rPr>
                        <a:t>We have planned for communications to local IT staff so that they understand about the change and how to support.</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3792040936"/>
                  </a:ext>
                </a:extLst>
              </a:tr>
              <a:tr h="3151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j-lt"/>
                          <a:ea typeface="+mn-ea"/>
                          <a:cs typeface="+mn-cs"/>
                        </a:rPr>
                        <a:t>We have updated our internal support page to give tips on working remote.</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1041132652"/>
                  </a:ext>
                </a:extLst>
              </a:tr>
              <a:tr h="3151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j-lt"/>
                          <a:ea typeface="+mn-ea"/>
                          <a:cs typeface="+mn-cs"/>
                        </a:rPr>
                        <a:t>We have planned for communications to the people leaders.</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3398990548"/>
                  </a:ext>
                </a:extLst>
              </a:tr>
              <a:tr h="3151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dirty="0">
                          <a:solidFill>
                            <a:schemeClr val="dk1"/>
                          </a:solidFill>
                          <a:latin typeface="+mj-lt"/>
                          <a:ea typeface="+mn-ea"/>
                          <a:cs typeface="+mn-cs"/>
                        </a:rPr>
                        <a:t>We have circulated the communications plan to project stakeholders for feedback.</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397131619"/>
                  </a:ext>
                </a:extLst>
              </a:tr>
              <a:tr h="3151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j-lt"/>
                          <a:ea typeface="+mn-ea"/>
                          <a:cs typeface="+mn-cs"/>
                        </a:rPr>
                        <a:t>We have drafted all communications and obtained internal sign-off.</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1208951657"/>
                  </a:ext>
                </a:extLst>
              </a:tr>
              <a:tr h="3151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j-lt"/>
                          <a:ea typeface="+mn-ea"/>
                          <a:cs typeface="+mn-cs"/>
                        </a:rPr>
                        <a:t>We have secured a communications launch budget for things like design, printing, video production, shipping, etc.</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GB" sz="1000" b="0" i="0" u="none" strike="noStrike" kern="1200" dirty="0">
                        <a:solidFill>
                          <a:schemeClr val="dk1"/>
                        </a:solidFill>
                        <a:effectLst/>
                        <a:latin typeface="+mj-lt"/>
                        <a:ea typeface="+mn-ea"/>
                        <a:cs typeface="+mn-cs"/>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476136455"/>
                  </a:ext>
                </a:extLst>
              </a:tr>
              <a:tr h="315126">
                <a:tc>
                  <a:txBody>
                    <a:bodyPr/>
                    <a:lstStyle/>
                    <a:p>
                      <a:pPr marL="0" marR="0" indent="0" algn="l" rtl="0" eaLnBrk="1" fontAlgn="auto" latinLnBrk="0" hangingPunct="1">
                        <a:lnSpc>
                          <a:spcPct val="100000"/>
                        </a:lnSpc>
                        <a:spcBef>
                          <a:spcPts val="0"/>
                        </a:spcBef>
                        <a:spcAft>
                          <a:spcPts val="0"/>
                        </a:spcAft>
                        <a:buClrTx/>
                        <a:buSzTx/>
                        <a:buFontTx/>
                        <a:buNone/>
                      </a:pPr>
                      <a:r>
                        <a:rPr lang="en-US" sz="1000" kern="1200" dirty="0">
                          <a:solidFill>
                            <a:schemeClr val="dk1"/>
                          </a:solidFill>
                          <a:latin typeface="+mj-lt"/>
                          <a:ea typeface="+mn-ea"/>
                          <a:cs typeface="+mn-cs"/>
                        </a:rPr>
                        <a:t>We have a variety of assets including printable assets, digital assets, and email templates ready to go  </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r>
                        <a:rPr lang="en-GB" sz="1000" b="0" i="0" u="none" strike="noStrike" kern="1200" dirty="0">
                          <a:solidFill>
                            <a:schemeClr val="dk1"/>
                          </a:solidFill>
                          <a:effectLst/>
                          <a:latin typeface="+mj-lt"/>
                          <a:ea typeface="+mn-ea"/>
                          <a:cs typeface="+mn-cs"/>
                        </a:rPr>
                        <a:t>Digital </a:t>
                      </a:r>
                      <a:r>
                        <a:rPr lang="en-GB" sz="1000" b="0" i="0" u="none" strike="noStrike" kern="1200" dirty="0" err="1">
                          <a:solidFill>
                            <a:schemeClr val="dk1"/>
                          </a:solidFill>
                          <a:effectLst/>
                          <a:latin typeface="+mj-lt"/>
                          <a:ea typeface="+mn-ea"/>
                          <a:cs typeface="+mn-cs"/>
                        </a:rPr>
                        <a:t>ssets</a:t>
                      </a:r>
                      <a:r>
                        <a:rPr lang="en-GB" sz="1000" b="0" i="0" u="none" strike="noStrike" kern="1200" dirty="0">
                          <a:solidFill>
                            <a:schemeClr val="dk1"/>
                          </a:solidFill>
                          <a:effectLst/>
                          <a:latin typeface="+mj-lt"/>
                          <a:ea typeface="+mn-ea"/>
                          <a:cs typeface="+mn-cs"/>
                        </a:rPr>
                        <a:t> in the Rapid Deployment Guide</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3126824273"/>
                  </a:ext>
                </a:extLst>
              </a:tr>
              <a:tr h="374086">
                <a:tc>
                  <a:txBody>
                    <a:bodyPr/>
                    <a:lstStyle/>
                    <a:p>
                      <a:pPr marL="0" marR="0" lvl="0" indent="0" algn="l" rtl="0" eaLnBrk="1" fontAlgn="auto" latinLnBrk="0" hangingPunct="1">
                        <a:lnSpc>
                          <a:spcPct val="100000"/>
                        </a:lnSpc>
                        <a:spcBef>
                          <a:spcPts val="0"/>
                        </a:spcBef>
                        <a:spcAft>
                          <a:spcPts val="0"/>
                        </a:spcAft>
                        <a:buClrTx/>
                        <a:buSzTx/>
                        <a:buFontTx/>
                        <a:buNone/>
                      </a:pPr>
                      <a:r>
                        <a:rPr lang="en-US" sz="1000" kern="1200" dirty="0">
                          <a:solidFill>
                            <a:schemeClr val="dk1"/>
                          </a:solidFill>
                          <a:latin typeface="+mj-lt"/>
                          <a:ea typeface="+mn-ea"/>
                          <a:cs typeface="+mn-cs"/>
                        </a:rPr>
                        <a:t>We have a comms plan with time-lines </a:t>
                      </a: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r>
                        <a:rPr lang="en-GB" sz="1000" b="0" i="0" u="none" strike="noStrike" kern="1200" dirty="0">
                          <a:solidFill>
                            <a:schemeClr val="dk1"/>
                          </a:solidFill>
                          <a:effectLst/>
                          <a:latin typeface="+mj-lt"/>
                          <a:ea typeface="+mn-ea"/>
                          <a:cs typeface="+mn-cs"/>
                        </a:rPr>
                        <a:t>Comms plan templates in the toolkit </a:t>
                      </a:r>
                      <a:endParaRPr lang="en-US" dirty="0"/>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tc>
                  <a:txBody>
                    <a:bodyPr/>
                    <a:lstStyle/>
                    <a:p>
                      <a:endParaRPr lang="en-US" sz="1000" dirty="0">
                        <a:latin typeface="+mj-lt"/>
                      </a:endParaRPr>
                    </a:p>
                  </a:txBody>
                  <a:tcPr anchor="ctr">
                    <a:lnL w="12700" cap="flat" cmpd="sng" algn="ctr">
                      <a:solidFill>
                        <a:srgbClr val="FBAB18"/>
                      </a:solidFill>
                      <a:prstDash val="sysDot"/>
                      <a:round/>
                      <a:headEnd type="none" w="med" len="med"/>
                      <a:tailEnd type="none" w="med" len="med"/>
                    </a:lnL>
                    <a:lnR w="12700" cap="flat" cmpd="sng" algn="ctr">
                      <a:solidFill>
                        <a:srgbClr val="FBAB18"/>
                      </a:solidFill>
                      <a:prstDash val="sysDot"/>
                      <a:round/>
                      <a:headEnd type="none" w="med" len="med"/>
                      <a:tailEnd type="none" w="med" len="med"/>
                    </a:lnR>
                    <a:lnT w="12700" cap="flat" cmpd="sng" algn="ctr">
                      <a:solidFill>
                        <a:srgbClr val="FBAB18"/>
                      </a:solidFill>
                      <a:prstDash val="sysDot"/>
                      <a:round/>
                      <a:headEnd type="none" w="med" len="med"/>
                      <a:tailEnd type="none" w="med" len="med"/>
                    </a:lnT>
                    <a:lnB w="12700" cap="flat" cmpd="sng" algn="ctr">
                      <a:solidFill>
                        <a:srgbClr val="FBAB18"/>
                      </a:solidFill>
                      <a:prstDash val="sysDot"/>
                      <a:round/>
                      <a:headEnd type="none" w="med" len="med"/>
                      <a:tailEnd type="none" w="med" len="med"/>
                    </a:lnB>
                    <a:solidFill>
                      <a:schemeClr val="bg1"/>
                    </a:solidFill>
                  </a:tcPr>
                </a:tc>
                <a:extLst>
                  <a:ext uri="{0D108BD9-81ED-4DB2-BD59-A6C34878D82A}">
                    <a16:rowId xmlns:a16="http://schemas.microsoft.com/office/drawing/2014/main" val="2694165234"/>
                  </a:ext>
                </a:extLst>
              </a:tr>
            </a:tbl>
          </a:graphicData>
        </a:graphic>
      </p:graphicFrame>
    </p:spTree>
    <p:extLst>
      <p:ext uri="{BB962C8B-B14F-4D97-AF65-F5344CB8AC3E}">
        <p14:creationId xmlns:p14="http://schemas.microsoft.com/office/powerpoint/2010/main" val="2497124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685799" y="2854410"/>
            <a:ext cx="7628861" cy="256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noAutofit/>
          </a:bodyPr>
          <a:lstStyle>
            <a:lvl1pPr marL="0" indent="0" algn="l" defTabSz="684213" rtl="0" eaLnBrk="1" fontAlgn="base" hangingPunct="1">
              <a:lnSpc>
                <a:spcPct val="90000"/>
              </a:lnSpc>
              <a:spcBef>
                <a:spcPct val="0"/>
              </a:spcBef>
              <a:spcAft>
                <a:spcPct val="0"/>
              </a:spcAft>
              <a:buFont typeface="Arial" panose="020B0604020202020204" pitchFamily="34" charset="0"/>
              <a:buNone/>
              <a:defRPr lang="en-US" sz="4600" b="0" i="0" u="none" kern="1200" spc="0" baseline="0">
                <a:solidFill>
                  <a:schemeClr val="bg1"/>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marL="0" marR="0" lvl="0" indent="0" algn="l" defTabSz="684213" rtl="0" eaLnBrk="1" fontAlgn="base" latinLnBrk="0" hangingPunct="1">
              <a:lnSpc>
                <a:spcPct val="100000"/>
              </a:lnSpc>
              <a:spcBef>
                <a:spcPct val="0"/>
              </a:spcBef>
              <a:spcAft>
                <a:spcPts val="1200"/>
              </a:spcAft>
              <a:buClrTx/>
              <a:buSzTx/>
              <a:buFont typeface="Arial" panose="020B0604020202020204" pitchFamily="34" charset="0"/>
              <a:buNone/>
              <a:tabLst/>
              <a:defRPr/>
            </a:pPr>
            <a:r>
              <a:rPr lang="en-GB" sz="5000" dirty="0">
                <a:solidFill>
                  <a:srgbClr val="005073"/>
                </a:solidFill>
              </a:rPr>
              <a:t>Communications Template</a:t>
            </a:r>
          </a:p>
          <a:p>
            <a:pPr marL="0" marR="0" lvl="0" indent="0" algn="l" defTabSz="684213" rtl="0" eaLnBrk="1" fontAlgn="base" latinLnBrk="0" hangingPunct="1">
              <a:lnSpc>
                <a:spcPct val="100000"/>
              </a:lnSpc>
              <a:spcBef>
                <a:spcPct val="0"/>
              </a:spcBef>
              <a:spcAft>
                <a:spcPts val="1200"/>
              </a:spcAft>
              <a:buClrTx/>
              <a:buSzTx/>
              <a:buFont typeface="Arial" panose="020B0604020202020204" pitchFamily="34" charset="0"/>
              <a:buNone/>
              <a:tabLst/>
              <a:defRPr/>
            </a:pPr>
            <a:r>
              <a:rPr kumimoji="0" lang="en-GB" sz="2800" b="0" i="0" u="none" strike="noStrike" kern="1200" cap="none" spc="0" normalizeH="0" baseline="0" noProof="0" dirty="0">
                <a:ln>
                  <a:noFill/>
                </a:ln>
                <a:solidFill>
                  <a:srgbClr val="005073"/>
                </a:solidFill>
                <a:effectLst/>
                <a:uLnTx/>
                <a:uFillTx/>
                <a:ea typeface="CiscoSansTT Thin" charset="0"/>
                <a:cs typeface="CiscoSansTT Thin" charset="0"/>
              </a:rPr>
              <a:t>Use these templates to create your own communications plan.</a:t>
            </a:r>
          </a:p>
        </p:txBody>
      </p:sp>
      <p:sp>
        <p:nvSpPr>
          <p:cNvPr id="4" name="Freeform 3"/>
          <p:cNvSpPr>
            <a:spLocks noChangeAspect="1" noEditPoints="1"/>
          </p:cNvSpPr>
          <p:nvPr/>
        </p:nvSpPr>
        <p:spPr bwMode="auto">
          <a:xfrm>
            <a:off x="10159255" y="5380434"/>
            <a:ext cx="1346945" cy="715566"/>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Tree>
    <p:extLst>
      <p:ext uri="{BB962C8B-B14F-4D97-AF65-F5344CB8AC3E}">
        <p14:creationId xmlns:p14="http://schemas.microsoft.com/office/powerpoint/2010/main" val="1516612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FF0FA6B8-65A4-0243-A375-9168D3020F2F}"/>
              </a:ext>
            </a:extLst>
          </p:cNvPr>
          <p:cNvGraphicFramePr>
            <a:graphicFrameLocks noGrp="1"/>
          </p:cNvGraphicFramePr>
          <p:nvPr>
            <p:extLst>
              <p:ext uri="{D42A27DB-BD31-4B8C-83A1-F6EECF244321}">
                <p14:modId xmlns:p14="http://schemas.microsoft.com/office/powerpoint/2010/main" val="1894996548"/>
              </p:ext>
            </p:extLst>
          </p:nvPr>
        </p:nvGraphicFramePr>
        <p:xfrm>
          <a:off x="685800" y="2632025"/>
          <a:ext cx="10820400" cy="2637385"/>
        </p:xfrm>
        <a:graphic>
          <a:graphicData uri="http://schemas.openxmlformats.org/drawingml/2006/table">
            <a:tbl>
              <a:tblPr firstRow="1" bandRow="1">
                <a:tableStyleId>{21E4AEA4-8DFA-4A89-87EB-49C32662AFE0}</a:tableStyleId>
              </a:tblPr>
              <a:tblGrid>
                <a:gridCol w="762000">
                  <a:extLst>
                    <a:ext uri="{9D8B030D-6E8A-4147-A177-3AD203B41FA5}">
                      <a16:colId xmlns:a16="http://schemas.microsoft.com/office/drawing/2014/main" val="3752859267"/>
                    </a:ext>
                  </a:extLst>
                </a:gridCol>
                <a:gridCol w="3352800">
                  <a:extLst>
                    <a:ext uri="{9D8B030D-6E8A-4147-A177-3AD203B41FA5}">
                      <a16:colId xmlns:a16="http://schemas.microsoft.com/office/drawing/2014/main" val="1656085804"/>
                    </a:ext>
                  </a:extLst>
                </a:gridCol>
                <a:gridCol w="3352800">
                  <a:extLst>
                    <a:ext uri="{9D8B030D-6E8A-4147-A177-3AD203B41FA5}">
                      <a16:colId xmlns:a16="http://schemas.microsoft.com/office/drawing/2014/main" val="1460277437"/>
                    </a:ext>
                  </a:extLst>
                </a:gridCol>
                <a:gridCol w="3352800">
                  <a:extLst>
                    <a:ext uri="{9D8B030D-6E8A-4147-A177-3AD203B41FA5}">
                      <a16:colId xmlns:a16="http://schemas.microsoft.com/office/drawing/2014/main" val="4112516505"/>
                    </a:ext>
                  </a:extLst>
                </a:gridCol>
              </a:tblGrid>
              <a:tr h="582561">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0" i="0" kern="1200" dirty="0">
                          <a:solidFill>
                            <a:schemeClr val="lt1"/>
                          </a:solidFill>
                          <a:latin typeface="+mn-lt"/>
                          <a:ea typeface="+mn-ea"/>
                          <a:cs typeface="+mn-cs"/>
                        </a:rPr>
                        <a:t>Overarching message to be delivered</a:t>
                      </a:r>
                    </a:p>
                  </a:txBody>
                  <a:tcPr anchor="ct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a:solidFill>
                          <a:schemeClr val="bg1"/>
                        </a:solidFill>
                      </a:endParaRPr>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884880886"/>
                  </a:ext>
                </a:extLst>
              </a:tr>
              <a:tr h="1092414">
                <a:tc>
                  <a:txBody>
                    <a:bodyPr/>
                    <a:lstStyle/>
                    <a:p>
                      <a:pPr marL="0" algn="ctr" defTabSz="914400" rtl="0" eaLnBrk="1" latinLnBrk="0" hangingPunct="1"/>
                      <a:r>
                        <a:rPr lang="en-GB" sz="1800" b="0" i="0" kern="1200" dirty="0">
                          <a:solidFill>
                            <a:schemeClr val="bg1"/>
                          </a:solidFill>
                          <a:latin typeface="+mj-lt"/>
                          <a:ea typeface="+mn-ea"/>
                          <a:cs typeface="+mn-cs"/>
                        </a:rPr>
                        <a:t>Key Message</a:t>
                      </a:r>
                    </a:p>
                  </a:txBody>
                  <a:tcPr vert="vert270"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dk1"/>
                          </a:solidFill>
                          <a:latin typeface="+mj-lt"/>
                          <a:ea typeface="+mn-ea"/>
                          <a:cs typeface="+mn-cs"/>
                        </a:rPr>
                        <a:t>Key message 1</a:t>
                      </a:r>
                    </a:p>
                  </a:txBody>
                  <a:tcPr anchor="ct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dk1"/>
                          </a:solidFill>
                          <a:latin typeface="+mj-lt"/>
                          <a:ea typeface="+mn-ea"/>
                          <a:cs typeface="+mn-cs"/>
                        </a:rPr>
                        <a:t>Key message 2</a:t>
                      </a: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dk1"/>
                          </a:solidFill>
                          <a:latin typeface="+mj-lt"/>
                          <a:ea typeface="+mn-ea"/>
                          <a:cs typeface="+mn-cs"/>
                        </a:rPr>
                        <a:t>Key message 3</a:t>
                      </a:r>
                    </a:p>
                  </a:txBody>
                  <a:tcPr anchor="ct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solidFill>
                  </a:tcPr>
                </a:tc>
                <a:extLst>
                  <a:ext uri="{0D108BD9-81ED-4DB2-BD59-A6C34878D82A}">
                    <a16:rowId xmlns:a16="http://schemas.microsoft.com/office/drawing/2014/main" val="2022421223"/>
                  </a:ext>
                </a:extLst>
              </a:tr>
              <a:tr h="962410">
                <a:tc>
                  <a:txBody>
                    <a:bodyPr/>
                    <a:lstStyle/>
                    <a:p>
                      <a:pPr marL="0" algn="ctr" defTabSz="914400" rtl="0" eaLnBrk="1" latinLnBrk="0" hangingPunct="1"/>
                      <a:r>
                        <a:rPr lang="en-GB" sz="1800" b="0" i="0" kern="1200" dirty="0">
                          <a:solidFill>
                            <a:schemeClr val="bg1"/>
                          </a:solidFill>
                          <a:latin typeface="+mj-lt"/>
                          <a:ea typeface="+mn-ea"/>
                          <a:cs typeface="+mn-cs"/>
                        </a:rPr>
                        <a:t>Themes</a:t>
                      </a:r>
                    </a:p>
                  </a:txBody>
                  <a:tcPr vert="vert270"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olid"/>
                      <a:round/>
                      <a:headEnd type="none" w="med" len="med"/>
                      <a:tailEnd type="none" w="med" len="med"/>
                    </a:lnB>
                    <a:solidFill>
                      <a:schemeClr val="accent4"/>
                    </a:solidFill>
                  </a:tcPr>
                </a:tc>
                <a:tc>
                  <a:txBody>
                    <a:bodyPr/>
                    <a:lstStyle/>
                    <a:p>
                      <a:pPr marL="171450" indent="-171450" algn="l" defTabSz="914400" rtl="0" eaLnBrk="1" latinLnBrk="0" hangingPunct="1">
                        <a:buFont typeface="Arial" panose="020B0604020202020204" pitchFamily="34" charset="0"/>
                        <a:buChar char="•"/>
                      </a:pPr>
                      <a:r>
                        <a:rPr lang="en-GB" sz="1200" b="0" i="0" kern="1200" dirty="0">
                          <a:solidFill>
                            <a:schemeClr val="tx1"/>
                          </a:solidFill>
                          <a:latin typeface="+mj-lt"/>
                          <a:ea typeface="+mn-ea"/>
                          <a:cs typeface="+mn-cs"/>
                        </a:rPr>
                        <a:t>Theme 1</a:t>
                      </a:r>
                    </a:p>
                    <a:p>
                      <a:pPr marL="171450" indent="-171450" algn="l" defTabSz="914400" rtl="0" eaLnBrk="1" latinLnBrk="0" hangingPunct="1">
                        <a:buFont typeface="Arial" panose="020B0604020202020204" pitchFamily="34" charset="0"/>
                        <a:buChar char="•"/>
                      </a:pPr>
                      <a:r>
                        <a:rPr lang="en-GB" sz="1200" b="0" i="0" kern="1200" dirty="0">
                          <a:solidFill>
                            <a:schemeClr val="tx1"/>
                          </a:solidFill>
                          <a:latin typeface="+mj-lt"/>
                          <a:ea typeface="+mn-ea"/>
                          <a:cs typeface="+mn-cs"/>
                        </a:rPr>
                        <a:t>Theme 2</a:t>
                      </a:r>
                    </a:p>
                    <a:p>
                      <a:pPr marL="171450" indent="-171450" algn="l" defTabSz="914400" rtl="0" eaLnBrk="1" latinLnBrk="0" hangingPunct="1">
                        <a:buFont typeface="Arial" panose="020B0604020202020204" pitchFamily="34" charset="0"/>
                        <a:buChar char="•"/>
                      </a:pPr>
                      <a:r>
                        <a:rPr lang="en-GB" sz="1200" b="0" i="0" kern="1200" dirty="0">
                          <a:solidFill>
                            <a:schemeClr val="tx1"/>
                          </a:solidFill>
                          <a:latin typeface="+mj-lt"/>
                          <a:ea typeface="+mn-ea"/>
                          <a:cs typeface="+mn-cs"/>
                        </a:rPr>
                        <a:t>Theme 3</a:t>
                      </a:r>
                    </a:p>
                  </a:txBody>
                  <a:tcP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solidFill>
                  </a:tcPr>
                </a:tc>
                <a:tc>
                  <a:txBody>
                    <a:bodyPr/>
                    <a:lstStyle/>
                    <a:p>
                      <a:pPr marL="171450" indent="-171450" algn="l" defTabSz="914400" rtl="0" eaLnBrk="1" latinLnBrk="0" hangingPunct="1">
                        <a:buFont typeface="Arial" panose="020B0604020202020204" pitchFamily="34" charset="0"/>
                        <a:buChar char="•"/>
                      </a:pPr>
                      <a:r>
                        <a:rPr lang="en-GB" sz="1200" b="0" i="0" kern="1200" dirty="0">
                          <a:solidFill>
                            <a:schemeClr val="tx1"/>
                          </a:solidFill>
                          <a:latin typeface="+mn-lt"/>
                          <a:ea typeface="+mn-ea"/>
                          <a:cs typeface="+mn-cs"/>
                        </a:rPr>
                        <a:t>Theme 1</a:t>
                      </a:r>
                    </a:p>
                    <a:p>
                      <a:pPr marL="171450" indent="-171450" algn="l" defTabSz="914400" rtl="0" eaLnBrk="1" latinLnBrk="0" hangingPunct="1">
                        <a:buFont typeface="Arial" panose="020B0604020202020204" pitchFamily="34" charset="0"/>
                        <a:buChar char="•"/>
                      </a:pPr>
                      <a:r>
                        <a:rPr lang="en-GB" sz="1200" b="0" i="0" kern="1200" dirty="0">
                          <a:solidFill>
                            <a:schemeClr val="tx1"/>
                          </a:solidFill>
                          <a:latin typeface="+mn-lt"/>
                          <a:ea typeface="+mn-ea"/>
                          <a:cs typeface="+mn-cs"/>
                        </a:rPr>
                        <a:t>Theme 2</a:t>
                      </a:r>
                    </a:p>
                    <a:p>
                      <a:pPr marL="171450" indent="-171450" algn="l" defTabSz="914400" rtl="0" eaLnBrk="1" latinLnBrk="0" hangingPunct="1">
                        <a:buFont typeface="Arial" panose="020B0604020202020204" pitchFamily="34" charset="0"/>
                        <a:buChar char="•"/>
                      </a:pPr>
                      <a:r>
                        <a:rPr lang="en-GB" sz="1200" b="0" i="0" kern="1200" dirty="0">
                          <a:solidFill>
                            <a:schemeClr val="tx1"/>
                          </a:solidFill>
                          <a:latin typeface="+mn-lt"/>
                          <a:ea typeface="+mn-ea"/>
                          <a:cs typeface="+mn-cs"/>
                        </a:rPr>
                        <a:t>Theme 3</a:t>
                      </a: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ysDot"/>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solidFill>
                  </a:tcPr>
                </a:tc>
                <a:tc>
                  <a:txBody>
                    <a:bodyPr/>
                    <a:lstStyle/>
                    <a:p>
                      <a:pPr marL="171450" indent="-171450" algn="l" defTabSz="914400" rtl="0" eaLnBrk="1" latinLnBrk="0" hangingPunct="1">
                        <a:buFont typeface="Arial" panose="020B0604020202020204" pitchFamily="34" charset="0"/>
                        <a:buChar char="•"/>
                      </a:pPr>
                      <a:r>
                        <a:rPr lang="en-GB" sz="1200" b="0" i="0" kern="1200" dirty="0">
                          <a:solidFill>
                            <a:schemeClr val="tx1"/>
                          </a:solidFill>
                          <a:latin typeface="+mn-lt"/>
                          <a:ea typeface="+mn-ea"/>
                          <a:cs typeface="+mn-cs"/>
                        </a:rPr>
                        <a:t>Theme 1</a:t>
                      </a:r>
                    </a:p>
                    <a:p>
                      <a:pPr marL="171450" indent="-171450" algn="l" defTabSz="914400" rtl="0" eaLnBrk="1" latinLnBrk="0" hangingPunct="1">
                        <a:buFont typeface="Arial" panose="020B0604020202020204" pitchFamily="34" charset="0"/>
                        <a:buChar char="•"/>
                      </a:pPr>
                      <a:r>
                        <a:rPr lang="en-GB" sz="1200" b="0" i="0" kern="1200" dirty="0">
                          <a:solidFill>
                            <a:schemeClr val="tx1"/>
                          </a:solidFill>
                          <a:latin typeface="+mn-lt"/>
                          <a:ea typeface="+mn-ea"/>
                          <a:cs typeface="+mn-cs"/>
                        </a:rPr>
                        <a:t>Theme 2</a:t>
                      </a:r>
                    </a:p>
                    <a:p>
                      <a:pPr marL="171450" indent="-171450" algn="l" defTabSz="914400" rtl="0" eaLnBrk="1" latinLnBrk="0" hangingPunct="1">
                        <a:buFont typeface="Arial" panose="020B0604020202020204" pitchFamily="34" charset="0"/>
                        <a:buChar char="•"/>
                      </a:pPr>
                      <a:r>
                        <a:rPr lang="en-GB" sz="1200" b="0" i="0" kern="1200" dirty="0">
                          <a:solidFill>
                            <a:schemeClr val="tx1"/>
                          </a:solidFill>
                          <a:latin typeface="+mn-lt"/>
                          <a:ea typeface="+mn-ea"/>
                          <a:cs typeface="+mn-cs"/>
                        </a:rPr>
                        <a:t>Theme 3</a:t>
                      </a:r>
                    </a:p>
                    <a:p>
                      <a:pPr marL="171450" indent="-171450" algn="l" defTabSz="914400" rtl="0" eaLnBrk="1" latinLnBrk="0" hangingPunct="1">
                        <a:buFont typeface="Arial" panose="020B0604020202020204" pitchFamily="34" charset="0"/>
                        <a:buChar char="•"/>
                      </a:pPr>
                      <a:endParaRPr lang="en-GB" sz="1200" b="0" i="0" kern="1200">
                        <a:solidFill>
                          <a:schemeClr val="tx1"/>
                        </a:solidFill>
                        <a:latin typeface="+mj-lt"/>
                        <a:ea typeface="+mn-ea"/>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solidFill>
                  </a:tcPr>
                </a:tc>
                <a:extLst>
                  <a:ext uri="{0D108BD9-81ED-4DB2-BD59-A6C34878D82A}">
                    <a16:rowId xmlns:a16="http://schemas.microsoft.com/office/drawing/2014/main" val="1564219848"/>
                  </a:ext>
                </a:extLst>
              </a:tr>
            </a:tbl>
          </a:graphicData>
        </a:graphic>
      </p:graphicFrame>
      <p:sp>
        <p:nvSpPr>
          <p:cNvPr id="15" name="Title 1">
            <a:extLst>
              <a:ext uri="{FF2B5EF4-FFF2-40B4-BE49-F238E27FC236}">
                <a16:creationId xmlns:a16="http://schemas.microsoft.com/office/drawing/2014/main" id="{6C2AF97E-813B-6240-BFAF-5433CE6B3E73}"/>
              </a:ext>
            </a:extLst>
          </p:cNvPr>
          <p:cNvSpPr txBox="1">
            <a:spLocks/>
          </p:cNvSpPr>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en-GB" sz="3500" dirty="0"/>
              <a:t>Messaging hierarchy template</a:t>
            </a:r>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sp>
        <p:nvSpPr>
          <p:cNvPr id="19" name="TextBox 18">
            <a:extLst>
              <a:ext uri="{FF2B5EF4-FFF2-40B4-BE49-F238E27FC236}">
                <a16:creationId xmlns:a16="http://schemas.microsoft.com/office/drawing/2014/main" id="{E68C3DD2-F458-4944-9B58-F9BA74608D71}"/>
              </a:ext>
            </a:extLst>
          </p:cNvPr>
          <p:cNvSpPr txBox="1"/>
          <p:nvPr/>
        </p:nvSpPr>
        <p:spPr>
          <a:xfrm>
            <a:off x="685800" y="1946875"/>
            <a:ext cx="6516038" cy="369332"/>
          </a:xfrm>
          <a:prstGeom prst="rect">
            <a:avLst/>
          </a:prstGeom>
          <a:noFill/>
        </p:spPr>
        <p:txBody>
          <a:bodyPr wrap="square" lIns="0" tIns="0" rIns="0" bIns="0" rtlCol="0">
            <a:spAutoFit/>
          </a:bodyPr>
          <a:lstStyle/>
          <a:p>
            <a:r>
              <a:rPr lang="en-GB" sz="2400" dirty="0">
                <a:solidFill>
                  <a:schemeClr val="accent1"/>
                </a:solidFill>
              </a:rPr>
              <a:t>Create a messaging hierarchy:</a:t>
            </a:r>
          </a:p>
        </p:txBody>
      </p:sp>
      <p:pic>
        <p:nvPicPr>
          <p:cNvPr id="8" name="Picture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883578" y="1341438"/>
            <a:ext cx="1622622" cy="1622622"/>
          </a:xfrm>
          <a:prstGeom prst="rect">
            <a:avLst/>
          </a:prstGeom>
        </p:spPr>
      </p:pic>
    </p:spTree>
    <p:extLst>
      <p:ext uri="{BB962C8B-B14F-4D97-AF65-F5344CB8AC3E}">
        <p14:creationId xmlns:p14="http://schemas.microsoft.com/office/powerpoint/2010/main" val="901447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6C2AF97E-813B-6240-BFAF-5433CE6B3E73}"/>
              </a:ext>
            </a:extLst>
          </p:cNvPr>
          <p:cNvSpPr txBox="1">
            <a:spLocks/>
          </p:cNvSpPr>
          <p:nvPr/>
        </p:nvSpPr>
        <p:spPr>
          <a:xfrm>
            <a:off x="685800" y="685800"/>
            <a:ext cx="10820400" cy="1371600"/>
          </a:xfrm>
          <a:prstGeom prst="rect">
            <a:avLst/>
          </a:prstGeom>
        </p:spPr>
        <p:txBody>
          <a:bodyPr lIns="0" tIns="0" rIns="0" bIns="0"/>
          <a:lstStyle>
            <a:lvl1pPr algn="l" defTabSz="914400" rtl="0" eaLnBrk="1" latinLnBrk="0" hangingPunct="1">
              <a:lnSpc>
                <a:spcPct val="90000"/>
              </a:lnSpc>
              <a:spcBef>
                <a:spcPct val="0"/>
              </a:spcBef>
              <a:buNone/>
              <a:defRPr sz="4000" kern="1200" baseline="0">
                <a:solidFill>
                  <a:schemeClr val="accent2"/>
                </a:solidFill>
                <a:latin typeface="+mj-lt"/>
                <a:ea typeface="+mj-ea"/>
                <a:cs typeface="+mj-cs"/>
              </a:defRPr>
            </a:lvl1pPr>
          </a:lstStyle>
          <a:p>
            <a:r>
              <a:rPr lang="en-GB" sz="3500"/>
              <a:t>Communications launch plan template</a:t>
            </a:r>
          </a:p>
        </p:txBody>
      </p:sp>
      <p:sp>
        <p:nvSpPr>
          <p:cNvPr id="17" name="Freeform 16"/>
          <p:cNvSpPr>
            <a:spLocks noChangeAspect="1" noEditPoints="1"/>
          </p:cNvSpPr>
          <p:nvPr/>
        </p:nvSpPr>
        <p:spPr bwMode="auto">
          <a:xfrm>
            <a:off x="10820400" y="6294834"/>
            <a:ext cx="685800" cy="364332"/>
          </a:xfrm>
          <a:custGeom>
            <a:avLst/>
            <a:gdLst>
              <a:gd name="T0" fmla="*/ 2671 w 3456"/>
              <a:gd name="T1" fmla="*/ 1521 h 1834"/>
              <a:gd name="T2" fmla="*/ 2857 w 3456"/>
              <a:gd name="T3" fmla="*/ 1677 h 1834"/>
              <a:gd name="T4" fmla="*/ 2975 w 3456"/>
              <a:gd name="T5" fmla="*/ 1465 h 1834"/>
              <a:gd name="T6" fmla="*/ 1129 w 3456"/>
              <a:gd name="T7" fmla="*/ 1823 h 1834"/>
              <a:gd name="T8" fmla="*/ 3082 w 3456"/>
              <a:gd name="T9" fmla="*/ 1330 h 1834"/>
              <a:gd name="T10" fmla="*/ 3082 w 3456"/>
              <a:gd name="T11" fmla="*/ 1712 h 1834"/>
              <a:gd name="T12" fmla="*/ 2700 w 3456"/>
              <a:gd name="T13" fmla="*/ 1809 h 1834"/>
              <a:gd name="T14" fmla="*/ 2513 w 3456"/>
              <a:gd name="T15" fmla="*/ 1479 h 1834"/>
              <a:gd name="T16" fmla="*/ 2783 w 3456"/>
              <a:gd name="T17" fmla="*/ 1211 h 1834"/>
              <a:gd name="T18" fmla="*/ 2351 w 3456"/>
              <a:gd name="T19" fmla="*/ 1392 h 1834"/>
              <a:gd name="T20" fmla="*/ 2136 w 3456"/>
              <a:gd name="T21" fmla="*/ 1381 h 1834"/>
              <a:gd name="T22" fmla="*/ 2093 w 3456"/>
              <a:gd name="T23" fmla="*/ 1625 h 1834"/>
              <a:gd name="T24" fmla="*/ 2335 w 3456"/>
              <a:gd name="T25" fmla="*/ 1658 h 1834"/>
              <a:gd name="T26" fmla="*/ 2174 w 3456"/>
              <a:gd name="T27" fmla="*/ 1832 h 1834"/>
              <a:gd name="T28" fmla="*/ 1903 w 3456"/>
              <a:gd name="T29" fmla="*/ 1605 h 1834"/>
              <a:gd name="T30" fmla="*/ 2047 w 3456"/>
              <a:gd name="T31" fmla="*/ 1249 h 1834"/>
              <a:gd name="T32" fmla="*/ 748 w 3456"/>
              <a:gd name="T33" fmla="*/ 1223 h 1834"/>
              <a:gd name="T34" fmla="*/ 642 w 3456"/>
              <a:gd name="T35" fmla="*/ 1359 h 1834"/>
              <a:gd name="T36" fmla="*/ 479 w 3456"/>
              <a:gd name="T37" fmla="*/ 1550 h 1834"/>
              <a:gd name="T38" fmla="*/ 697 w 3456"/>
              <a:gd name="T39" fmla="*/ 1676 h 1834"/>
              <a:gd name="T40" fmla="*/ 692 w 3456"/>
              <a:gd name="T41" fmla="*/ 1830 h 1834"/>
              <a:gd name="T42" fmla="*/ 370 w 3456"/>
              <a:gd name="T43" fmla="*/ 1710 h 1834"/>
              <a:gd name="T44" fmla="*/ 375 w 3456"/>
              <a:gd name="T45" fmla="*/ 1326 h 1834"/>
              <a:gd name="T46" fmla="*/ 1610 w 3456"/>
              <a:gd name="T47" fmla="*/ 1211 h 1834"/>
              <a:gd name="T48" fmla="*/ 1679 w 3456"/>
              <a:gd name="T49" fmla="*/ 1350 h 1834"/>
              <a:gd name="T50" fmla="*/ 1494 w 3456"/>
              <a:gd name="T51" fmla="*/ 1373 h 1834"/>
              <a:gd name="T52" fmla="*/ 1634 w 3456"/>
              <a:gd name="T53" fmla="*/ 1470 h 1834"/>
              <a:gd name="T54" fmla="*/ 1737 w 3456"/>
              <a:gd name="T55" fmla="*/ 1694 h 1834"/>
              <a:gd name="T56" fmla="*/ 1524 w 3456"/>
              <a:gd name="T57" fmla="*/ 1833 h 1834"/>
              <a:gd name="T58" fmla="*/ 1334 w 3456"/>
              <a:gd name="T59" fmla="*/ 1678 h 1834"/>
              <a:gd name="T60" fmla="*/ 1552 w 3456"/>
              <a:gd name="T61" fmla="*/ 1690 h 1834"/>
              <a:gd name="T62" fmla="*/ 1520 w 3456"/>
              <a:gd name="T63" fmla="*/ 1584 h 1834"/>
              <a:gd name="T64" fmla="*/ 1350 w 3456"/>
              <a:gd name="T65" fmla="*/ 1473 h 1834"/>
              <a:gd name="T66" fmla="*/ 1446 w 3456"/>
              <a:gd name="T67" fmla="*/ 1227 h 1834"/>
              <a:gd name="T68" fmla="*/ 3456 w 3456"/>
              <a:gd name="T69" fmla="*/ 569 h 1834"/>
              <a:gd name="T70" fmla="*/ 3328 w 3456"/>
              <a:gd name="T71" fmla="*/ 780 h 1834"/>
              <a:gd name="T72" fmla="*/ 3381 w 3456"/>
              <a:gd name="T73" fmla="*/ 493 h 1834"/>
              <a:gd name="T74" fmla="*/ 1793 w 3456"/>
              <a:gd name="T75" fmla="*/ 766 h 1834"/>
              <a:gd name="T76" fmla="*/ 1653 w 3456"/>
              <a:gd name="T77" fmla="*/ 727 h 1834"/>
              <a:gd name="T78" fmla="*/ 113 w 3456"/>
              <a:gd name="T79" fmla="*/ 503 h 1834"/>
              <a:gd name="T80" fmla="*/ 95 w 3456"/>
              <a:gd name="T81" fmla="*/ 801 h 1834"/>
              <a:gd name="T82" fmla="*/ 10 w 3456"/>
              <a:gd name="T83" fmla="*/ 531 h 1834"/>
              <a:gd name="T84" fmla="*/ 3040 w 3456"/>
              <a:gd name="T85" fmla="*/ 340 h 1834"/>
              <a:gd name="T86" fmla="*/ 2929 w 3456"/>
              <a:gd name="T87" fmla="*/ 793 h 1834"/>
              <a:gd name="T88" fmla="*/ 2947 w 3456"/>
              <a:gd name="T89" fmla="*/ 287 h 1834"/>
              <a:gd name="T90" fmla="*/ 2214 w 3456"/>
              <a:gd name="T91" fmla="*/ 748 h 1834"/>
              <a:gd name="T92" fmla="*/ 2069 w 3456"/>
              <a:gd name="T93" fmla="*/ 748 h 1834"/>
              <a:gd name="T94" fmla="*/ 1335 w 3456"/>
              <a:gd name="T95" fmla="*/ 287 h 1834"/>
              <a:gd name="T96" fmla="*/ 1353 w 3456"/>
              <a:gd name="T97" fmla="*/ 793 h 1834"/>
              <a:gd name="T98" fmla="*/ 1242 w 3456"/>
              <a:gd name="T99" fmla="*/ 340 h 1834"/>
              <a:gd name="T100" fmla="*/ 553 w 3456"/>
              <a:gd name="T101" fmla="*/ 322 h 1834"/>
              <a:gd name="T102" fmla="*/ 468 w 3456"/>
              <a:gd name="T103" fmla="*/ 801 h 1834"/>
              <a:gd name="T104" fmla="*/ 450 w 3456"/>
              <a:gd name="T105" fmla="*/ 295 h 1834"/>
              <a:gd name="T106" fmla="*/ 2630 w 3456"/>
              <a:gd name="T107" fmla="*/ 879 h 1834"/>
              <a:gd name="T108" fmla="*/ 2490 w 3456"/>
              <a:gd name="T109" fmla="*/ 917 h 1834"/>
              <a:gd name="T110" fmla="*/ 902 w 3456"/>
              <a:gd name="T111" fmla="*/ 0 h 1834"/>
              <a:gd name="T112" fmla="*/ 955 w 3456"/>
              <a:gd name="T113" fmla="*/ 931 h 1834"/>
              <a:gd name="T114" fmla="*/ 826 w 3456"/>
              <a:gd name="T115" fmla="*/ 75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56" h="1834">
                <a:moveTo>
                  <a:pt x="2828" y="1362"/>
                </a:moveTo>
                <a:lnTo>
                  <a:pt x="2798" y="1364"/>
                </a:lnTo>
                <a:lnTo>
                  <a:pt x="2771" y="1371"/>
                </a:lnTo>
                <a:lnTo>
                  <a:pt x="2747" y="1384"/>
                </a:lnTo>
                <a:lnTo>
                  <a:pt x="2725" y="1400"/>
                </a:lnTo>
                <a:lnTo>
                  <a:pt x="2706" y="1419"/>
                </a:lnTo>
                <a:lnTo>
                  <a:pt x="2691" y="1441"/>
                </a:lnTo>
                <a:lnTo>
                  <a:pt x="2680" y="1465"/>
                </a:lnTo>
                <a:lnTo>
                  <a:pt x="2674" y="1492"/>
                </a:lnTo>
                <a:lnTo>
                  <a:pt x="2671" y="1521"/>
                </a:lnTo>
                <a:lnTo>
                  <a:pt x="2674" y="1549"/>
                </a:lnTo>
                <a:lnTo>
                  <a:pt x="2680" y="1577"/>
                </a:lnTo>
                <a:lnTo>
                  <a:pt x="2691" y="1601"/>
                </a:lnTo>
                <a:lnTo>
                  <a:pt x="2706" y="1623"/>
                </a:lnTo>
                <a:lnTo>
                  <a:pt x="2725" y="1642"/>
                </a:lnTo>
                <a:lnTo>
                  <a:pt x="2747" y="1658"/>
                </a:lnTo>
                <a:lnTo>
                  <a:pt x="2771" y="1669"/>
                </a:lnTo>
                <a:lnTo>
                  <a:pt x="2798" y="1677"/>
                </a:lnTo>
                <a:lnTo>
                  <a:pt x="2828" y="1680"/>
                </a:lnTo>
                <a:lnTo>
                  <a:pt x="2857" y="1677"/>
                </a:lnTo>
                <a:lnTo>
                  <a:pt x="2883" y="1669"/>
                </a:lnTo>
                <a:lnTo>
                  <a:pt x="2908" y="1658"/>
                </a:lnTo>
                <a:lnTo>
                  <a:pt x="2930" y="1642"/>
                </a:lnTo>
                <a:lnTo>
                  <a:pt x="2948" y="1623"/>
                </a:lnTo>
                <a:lnTo>
                  <a:pt x="2964" y="1601"/>
                </a:lnTo>
                <a:lnTo>
                  <a:pt x="2975" y="1577"/>
                </a:lnTo>
                <a:lnTo>
                  <a:pt x="2982" y="1549"/>
                </a:lnTo>
                <a:lnTo>
                  <a:pt x="2985" y="1521"/>
                </a:lnTo>
                <a:lnTo>
                  <a:pt x="2982" y="1492"/>
                </a:lnTo>
                <a:lnTo>
                  <a:pt x="2975" y="1465"/>
                </a:lnTo>
                <a:lnTo>
                  <a:pt x="2964" y="1441"/>
                </a:lnTo>
                <a:lnTo>
                  <a:pt x="2948" y="1419"/>
                </a:lnTo>
                <a:lnTo>
                  <a:pt x="2930" y="1400"/>
                </a:lnTo>
                <a:lnTo>
                  <a:pt x="2908" y="1384"/>
                </a:lnTo>
                <a:lnTo>
                  <a:pt x="2883" y="1371"/>
                </a:lnTo>
                <a:lnTo>
                  <a:pt x="2857" y="1364"/>
                </a:lnTo>
                <a:lnTo>
                  <a:pt x="2828" y="1362"/>
                </a:lnTo>
                <a:close/>
                <a:moveTo>
                  <a:pt x="977" y="1218"/>
                </a:moveTo>
                <a:lnTo>
                  <a:pt x="1129" y="1218"/>
                </a:lnTo>
                <a:lnTo>
                  <a:pt x="1129" y="1823"/>
                </a:lnTo>
                <a:lnTo>
                  <a:pt x="977" y="1823"/>
                </a:lnTo>
                <a:lnTo>
                  <a:pt x="977" y="1218"/>
                </a:lnTo>
                <a:close/>
                <a:moveTo>
                  <a:pt x="2828" y="1208"/>
                </a:moveTo>
                <a:lnTo>
                  <a:pt x="2873" y="1211"/>
                </a:lnTo>
                <a:lnTo>
                  <a:pt x="2916" y="1219"/>
                </a:lnTo>
                <a:lnTo>
                  <a:pt x="2955" y="1232"/>
                </a:lnTo>
                <a:lnTo>
                  <a:pt x="2992" y="1251"/>
                </a:lnTo>
                <a:lnTo>
                  <a:pt x="3026" y="1273"/>
                </a:lnTo>
                <a:lnTo>
                  <a:pt x="3056" y="1299"/>
                </a:lnTo>
                <a:lnTo>
                  <a:pt x="3082" y="1330"/>
                </a:lnTo>
                <a:lnTo>
                  <a:pt x="3104" y="1363"/>
                </a:lnTo>
                <a:lnTo>
                  <a:pt x="3121" y="1398"/>
                </a:lnTo>
                <a:lnTo>
                  <a:pt x="3134" y="1437"/>
                </a:lnTo>
                <a:lnTo>
                  <a:pt x="3142" y="1479"/>
                </a:lnTo>
                <a:lnTo>
                  <a:pt x="3145" y="1521"/>
                </a:lnTo>
                <a:lnTo>
                  <a:pt x="3142" y="1563"/>
                </a:lnTo>
                <a:lnTo>
                  <a:pt x="3134" y="1604"/>
                </a:lnTo>
                <a:lnTo>
                  <a:pt x="3121" y="1642"/>
                </a:lnTo>
                <a:lnTo>
                  <a:pt x="3104" y="1679"/>
                </a:lnTo>
                <a:lnTo>
                  <a:pt x="3082" y="1712"/>
                </a:lnTo>
                <a:lnTo>
                  <a:pt x="3056" y="1742"/>
                </a:lnTo>
                <a:lnTo>
                  <a:pt x="3026" y="1769"/>
                </a:lnTo>
                <a:lnTo>
                  <a:pt x="2992" y="1791"/>
                </a:lnTo>
                <a:lnTo>
                  <a:pt x="2955" y="1809"/>
                </a:lnTo>
                <a:lnTo>
                  <a:pt x="2916" y="1822"/>
                </a:lnTo>
                <a:lnTo>
                  <a:pt x="2873" y="1831"/>
                </a:lnTo>
                <a:lnTo>
                  <a:pt x="2828" y="1834"/>
                </a:lnTo>
                <a:lnTo>
                  <a:pt x="2783" y="1831"/>
                </a:lnTo>
                <a:lnTo>
                  <a:pt x="2740" y="1822"/>
                </a:lnTo>
                <a:lnTo>
                  <a:pt x="2700" y="1809"/>
                </a:lnTo>
                <a:lnTo>
                  <a:pt x="2663" y="1791"/>
                </a:lnTo>
                <a:lnTo>
                  <a:pt x="2630" y="1769"/>
                </a:lnTo>
                <a:lnTo>
                  <a:pt x="2599" y="1742"/>
                </a:lnTo>
                <a:lnTo>
                  <a:pt x="2573" y="1712"/>
                </a:lnTo>
                <a:lnTo>
                  <a:pt x="2551" y="1679"/>
                </a:lnTo>
                <a:lnTo>
                  <a:pt x="2534" y="1642"/>
                </a:lnTo>
                <a:lnTo>
                  <a:pt x="2521" y="1604"/>
                </a:lnTo>
                <a:lnTo>
                  <a:pt x="2513" y="1563"/>
                </a:lnTo>
                <a:lnTo>
                  <a:pt x="2510" y="1521"/>
                </a:lnTo>
                <a:lnTo>
                  <a:pt x="2513" y="1479"/>
                </a:lnTo>
                <a:lnTo>
                  <a:pt x="2521" y="1437"/>
                </a:lnTo>
                <a:lnTo>
                  <a:pt x="2534" y="1398"/>
                </a:lnTo>
                <a:lnTo>
                  <a:pt x="2551" y="1363"/>
                </a:lnTo>
                <a:lnTo>
                  <a:pt x="2573" y="1330"/>
                </a:lnTo>
                <a:lnTo>
                  <a:pt x="2599" y="1299"/>
                </a:lnTo>
                <a:lnTo>
                  <a:pt x="2630" y="1273"/>
                </a:lnTo>
                <a:lnTo>
                  <a:pt x="2663" y="1251"/>
                </a:lnTo>
                <a:lnTo>
                  <a:pt x="2700" y="1232"/>
                </a:lnTo>
                <a:lnTo>
                  <a:pt x="2740" y="1219"/>
                </a:lnTo>
                <a:lnTo>
                  <a:pt x="2783" y="1211"/>
                </a:lnTo>
                <a:lnTo>
                  <a:pt x="2828" y="1208"/>
                </a:lnTo>
                <a:close/>
                <a:moveTo>
                  <a:pt x="2213" y="1208"/>
                </a:moveTo>
                <a:lnTo>
                  <a:pt x="2242" y="1209"/>
                </a:lnTo>
                <a:lnTo>
                  <a:pt x="2268" y="1211"/>
                </a:lnTo>
                <a:lnTo>
                  <a:pt x="2292" y="1215"/>
                </a:lnTo>
                <a:lnTo>
                  <a:pt x="2312" y="1219"/>
                </a:lnTo>
                <a:lnTo>
                  <a:pt x="2329" y="1223"/>
                </a:lnTo>
                <a:lnTo>
                  <a:pt x="2343" y="1227"/>
                </a:lnTo>
                <a:lnTo>
                  <a:pt x="2351" y="1230"/>
                </a:lnTo>
                <a:lnTo>
                  <a:pt x="2351" y="1392"/>
                </a:lnTo>
                <a:lnTo>
                  <a:pt x="2346" y="1389"/>
                </a:lnTo>
                <a:lnTo>
                  <a:pt x="2335" y="1384"/>
                </a:lnTo>
                <a:lnTo>
                  <a:pt x="2321" y="1377"/>
                </a:lnTo>
                <a:lnTo>
                  <a:pt x="2302" y="1371"/>
                </a:lnTo>
                <a:lnTo>
                  <a:pt x="2279" y="1365"/>
                </a:lnTo>
                <a:lnTo>
                  <a:pt x="2253" y="1360"/>
                </a:lnTo>
                <a:lnTo>
                  <a:pt x="2223" y="1359"/>
                </a:lnTo>
                <a:lnTo>
                  <a:pt x="2192" y="1362"/>
                </a:lnTo>
                <a:lnTo>
                  <a:pt x="2163" y="1369"/>
                </a:lnTo>
                <a:lnTo>
                  <a:pt x="2136" y="1381"/>
                </a:lnTo>
                <a:lnTo>
                  <a:pt x="2113" y="1396"/>
                </a:lnTo>
                <a:lnTo>
                  <a:pt x="2095" y="1415"/>
                </a:lnTo>
                <a:lnTo>
                  <a:pt x="2079" y="1437"/>
                </a:lnTo>
                <a:lnTo>
                  <a:pt x="2067" y="1463"/>
                </a:lnTo>
                <a:lnTo>
                  <a:pt x="2060" y="1490"/>
                </a:lnTo>
                <a:lnTo>
                  <a:pt x="2058" y="1521"/>
                </a:lnTo>
                <a:lnTo>
                  <a:pt x="2060" y="1550"/>
                </a:lnTo>
                <a:lnTo>
                  <a:pt x="2066" y="1578"/>
                </a:lnTo>
                <a:lnTo>
                  <a:pt x="2078" y="1602"/>
                </a:lnTo>
                <a:lnTo>
                  <a:pt x="2093" y="1625"/>
                </a:lnTo>
                <a:lnTo>
                  <a:pt x="2112" y="1644"/>
                </a:lnTo>
                <a:lnTo>
                  <a:pt x="2135" y="1660"/>
                </a:lnTo>
                <a:lnTo>
                  <a:pt x="2162" y="1672"/>
                </a:lnTo>
                <a:lnTo>
                  <a:pt x="2191" y="1679"/>
                </a:lnTo>
                <a:lnTo>
                  <a:pt x="2223" y="1682"/>
                </a:lnTo>
                <a:lnTo>
                  <a:pt x="2253" y="1680"/>
                </a:lnTo>
                <a:lnTo>
                  <a:pt x="2279" y="1676"/>
                </a:lnTo>
                <a:lnTo>
                  <a:pt x="2301" y="1671"/>
                </a:lnTo>
                <a:lnTo>
                  <a:pt x="2321" y="1664"/>
                </a:lnTo>
                <a:lnTo>
                  <a:pt x="2335" y="1658"/>
                </a:lnTo>
                <a:lnTo>
                  <a:pt x="2346" y="1653"/>
                </a:lnTo>
                <a:lnTo>
                  <a:pt x="2351" y="1649"/>
                </a:lnTo>
                <a:lnTo>
                  <a:pt x="2351" y="1812"/>
                </a:lnTo>
                <a:lnTo>
                  <a:pt x="2339" y="1816"/>
                </a:lnTo>
                <a:lnTo>
                  <a:pt x="2322" y="1820"/>
                </a:lnTo>
                <a:lnTo>
                  <a:pt x="2300" y="1826"/>
                </a:lnTo>
                <a:lnTo>
                  <a:pt x="2275" y="1830"/>
                </a:lnTo>
                <a:lnTo>
                  <a:pt x="2245" y="1833"/>
                </a:lnTo>
                <a:lnTo>
                  <a:pt x="2213" y="1834"/>
                </a:lnTo>
                <a:lnTo>
                  <a:pt x="2174" y="1832"/>
                </a:lnTo>
                <a:lnTo>
                  <a:pt x="2136" y="1826"/>
                </a:lnTo>
                <a:lnTo>
                  <a:pt x="2100" y="1815"/>
                </a:lnTo>
                <a:lnTo>
                  <a:pt x="2065" y="1801"/>
                </a:lnTo>
                <a:lnTo>
                  <a:pt x="2033" y="1783"/>
                </a:lnTo>
                <a:lnTo>
                  <a:pt x="2002" y="1762"/>
                </a:lnTo>
                <a:lnTo>
                  <a:pt x="1975" y="1737"/>
                </a:lnTo>
                <a:lnTo>
                  <a:pt x="1952" y="1710"/>
                </a:lnTo>
                <a:lnTo>
                  <a:pt x="1931" y="1678"/>
                </a:lnTo>
                <a:lnTo>
                  <a:pt x="1915" y="1643"/>
                </a:lnTo>
                <a:lnTo>
                  <a:pt x="1903" y="1605"/>
                </a:lnTo>
                <a:lnTo>
                  <a:pt x="1896" y="1564"/>
                </a:lnTo>
                <a:lnTo>
                  <a:pt x="1892" y="1521"/>
                </a:lnTo>
                <a:lnTo>
                  <a:pt x="1896" y="1477"/>
                </a:lnTo>
                <a:lnTo>
                  <a:pt x="1904" y="1434"/>
                </a:lnTo>
                <a:lnTo>
                  <a:pt x="1917" y="1395"/>
                </a:lnTo>
                <a:lnTo>
                  <a:pt x="1934" y="1359"/>
                </a:lnTo>
                <a:lnTo>
                  <a:pt x="1957" y="1326"/>
                </a:lnTo>
                <a:lnTo>
                  <a:pt x="1984" y="1296"/>
                </a:lnTo>
                <a:lnTo>
                  <a:pt x="2014" y="1271"/>
                </a:lnTo>
                <a:lnTo>
                  <a:pt x="2047" y="1249"/>
                </a:lnTo>
                <a:lnTo>
                  <a:pt x="2085" y="1231"/>
                </a:lnTo>
                <a:lnTo>
                  <a:pt x="2125" y="1218"/>
                </a:lnTo>
                <a:lnTo>
                  <a:pt x="2168" y="1211"/>
                </a:lnTo>
                <a:lnTo>
                  <a:pt x="2213" y="1208"/>
                </a:lnTo>
                <a:close/>
                <a:moveTo>
                  <a:pt x="630" y="1208"/>
                </a:moveTo>
                <a:lnTo>
                  <a:pt x="660" y="1209"/>
                </a:lnTo>
                <a:lnTo>
                  <a:pt x="687" y="1211"/>
                </a:lnTo>
                <a:lnTo>
                  <a:pt x="711" y="1215"/>
                </a:lnTo>
                <a:lnTo>
                  <a:pt x="731" y="1219"/>
                </a:lnTo>
                <a:lnTo>
                  <a:pt x="748" y="1223"/>
                </a:lnTo>
                <a:lnTo>
                  <a:pt x="760" y="1227"/>
                </a:lnTo>
                <a:lnTo>
                  <a:pt x="769" y="1230"/>
                </a:lnTo>
                <a:lnTo>
                  <a:pt x="769" y="1392"/>
                </a:lnTo>
                <a:lnTo>
                  <a:pt x="763" y="1389"/>
                </a:lnTo>
                <a:lnTo>
                  <a:pt x="754" y="1384"/>
                </a:lnTo>
                <a:lnTo>
                  <a:pt x="739" y="1377"/>
                </a:lnTo>
                <a:lnTo>
                  <a:pt x="721" y="1371"/>
                </a:lnTo>
                <a:lnTo>
                  <a:pt x="697" y="1365"/>
                </a:lnTo>
                <a:lnTo>
                  <a:pt x="671" y="1360"/>
                </a:lnTo>
                <a:lnTo>
                  <a:pt x="642" y="1359"/>
                </a:lnTo>
                <a:lnTo>
                  <a:pt x="611" y="1362"/>
                </a:lnTo>
                <a:lnTo>
                  <a:pt x="581" y="1369"/>
                </a:lnTo>
                <a:lnTo>
                  <a:pt x="555" y="1381"/>
                </a:lnTo>
                <a:lnTo>
                  <a:pt x="532" y="1396"/>
                </a:lnTo>
                <a:lnTo>
                  <a:pt x="513" y="1415"/>
                </a:lnTo>
                <a:lnTo>
                  <a:pt x="497" y="1437"/>
                </a:lnTo>
                <a:lnTo>
                  <a:pt x="485" y="1463"/>
                </a:lnTo>
                <a:lnTo>
                  <a:pt x="479" y="1490"/>
                </a:lnTo>
                <a:lnTo>
                  <a:pt x="475" y="1521"/>
                </a:lnTo>
                <a:lnTo>
                  <a:pt x="479" y="1550"/>
                </a:lnTo>
                <a:lnTo>
                  <a:pt x="485" y="1578"/>
                </a:lnTo>
                <a:lnTo>
                  <a:pt x="496" y="1602"/>
                </a:lnTo>
                <a:lnTo>
                  <a:pt x="512" y="1625"/>
                </a:lnTo>
                <a:lnTo>
                  <a:pt x="531" y="1644"/>
                </a:lnTo>
                <a:lnTo>
                  <a:pt x="554" y="1660"/>
                </a:lnTo>
                <a:lnTo>
                  <a:pt x="580" y="1672"/>
                </a:lnTo>
                <a:lnTo>
                  <a:pt x="610" y="1679"/>
                </a:lnTo>
                <a:lnTo>
                  <a:pt x="642" y="1682"/>
                </a:lnTo>
                <a:lnTo>
                  <a:pt x="671" y="1680"/>
                </a:lnTo>
                <a:lnTo>
                  <a:pt x="697" y="1676"/>
                </a:lnTo>
                <a:lnTo>
                  <a:pt x="719" y="1671"/>
                </a:lnTo>
                <a:lnTo>
                  <a:pt x="738" y="1664"/>
                </a:lnTo>
                <a:lnTo>
                  <a:pt x="753" y="1658"/>
                </a:lnTo>
                <a:lnTo>
                  <a:pt x="763" y="1653"/>
                </a:lnTo>
                <a:lnTo>
                  <a:pt x="769" y="1649"/>
                </a:lnTo>
                <a:lnTo>
                  <a:pt x="769" y="1812"/>
                </a:lnTo>
                <a:lnTo>
                  <a:pt x="757" y="1816"/>
                </a:lnTo>
                <a:lnTo>
                  <a:pt x="740" y="1820"/>
                </a:lnTo>
                <a:lnTo>
                  <a:pt x="718" y="1826"/>
                </a:lnTo>
                <a:lnTo>
                  <a:pt x="692" y="1830"/>
                </a:lnTo>
                <a:lnTo>
                  <a:pt x="663" y="1833"/>
                </a:lnTo>
                <a:lnTo>
                  <a:pt x="630" y="1834"/>
                </a:lnTo>
                <a:lnTo>
                  <a:pt x="592" y="1832"/>
                </a:lnTo>
                <a:lnTo>
                  <a:pt x="554" y="1826"/>
                </a:lnTo>
                <a:lnTo>
                  <a:pt x="518" y="1815"/>
                </a:lnTo>
                <a:lnTo>
                  <a:pt x="484" y="1801"/>
                </a:lnTo>
                <a:lnTo>
                  <a:pt x="451" y="1783"/>
                </a:lnTo>
                <a:lnTo>
                  <a:pt x="421" y="1762"/>
                </a:lnTo>
                <a:lnTo>
                  <a:pt x="394" y="1737"/>
                </a:lnTo>
                <a:lnTo>
                  <a:pt x="370" y="1710"/>
                </a:lnTo>
                <a:lnTo>
                  <a:pt x="350" y="1678"/>
                </a:lnTo>
                <a:lnTo>
                  <a:pt x="333" y="1643"/>
                </a:lnTo>
                <a:lnTo>
                  <a:pt x="322" y="1605"/>
                </a:lnTo>
                <a:lnTo>
                  <a:pt x="314" y="1564"/>
                </a:lnTo>
                <a:lnTo>
                  <a:pt x="311" y="1521"/>
                </a:lnTo>
                <a:lnTo>
                  <a:pt x="314" y="1477"/>
                </a:lnTo>
                <a:lnTo>
                  <a:pt x="323" y="1434"/>
                </a:lnTo>
                <a:lnTo>
                  <a:pt x="335" y="1395"/>
                </a:lnTo>
                <a:lnTo>
                  <a:pt x="353" y="1359"/>
                </a:lnTo>
                <a:lnTo>
                  <a:pt x="375" y="1326"/>
                </a:lnTo>
                <a:lnTo>
                  <a:pt x="402" y="1296"/>
                </a:lnTo>
                <a:lnTo>
                  <a:pt x="433" y="1271"/>
                </a:lnTo>
                <a:lnTo>
                  <a:pt x="466" y="1249"/>
                </a:lnTo>
                <a:lnTo>
                  <a:pt x="503" y="1231"/>
                </a:lnTo>
                <a:lnTo>
                  <a:pt x="544" y="1218"/>
                </a:lnTo>
                <a:lnTo>
                  <a:pt x="585" y="1211"/>
                </a:lnTo>
                <a:lnTo>
                  <a:pt x="630" y="1208"/>
                </a:lnTo>
                <a:close/>
                <a:moveTo>
                  <a:pt x="1556" y="1208"/>
                </a:moveTo>
                <a:lnTo>
                  <a:pt x="1583" y="1209"/>
                </a:lnTo>
                <a:lnTo>
                  <a:pt x="1610" y="1211"/>
                </a:lnTo>
                <a:lnTo>
                  <a:pt x="1634" y="1213"/>
                </a:lnTo>
                <a:lnTo>
                  <a:pt x="1656" y="1217"/>
                </a:lnTo>
                <a:lnTo>
                  <a:pt x="1675" y="1220"/>
                </a:lnTo>
                <a:lnTo>
                  <a:pt x="1689" y="1223"/>
                </a:lnTo>
                <a:lnTo>
                  <a:pt x="1699" y="1226"/>
                </a:lnTo>
                <a:lnTo>
                  <a:pt x="1704" y="1227"/>
                </a:lnTo>
                <a:lnTo>
                  <a:pt x="1704" y="1356"/>
                </a:lnTo>
                <a:lnTo>
                  <a:pt x="1700" y="1355"/>
                </a:lnTo>
                <a:lnTo>
                  <a:pt x="1691" y="1353"/>
                </a:lnTo>
                <a:lnTo>
                  <a:pt x="1679" y="1350"/>
                </a:lnTo>
                <a:lnTo>
                  <a:pt x="1663" y="1347"/>
                </a:lnTo>
                <a:lnTo>
                  <a:pt x="1645" y="1343"/>
                </a:lnTo>
                <a:lnTo>
                  <a:pt x="1625" y="1340"/>
                </a:lnTo>
                <a:lnTo>
                  <a:pt x="1605" y="1338"/>
                </a:lnTo>
                <a:lnTo>
                  <a:pt x="1586" y="1337"/>
                </a:lnTo>
                <a:lnTo>
                  <a:pt x="1557" y="1339"/>
                </a:lnTo>
                <a:lnTo>
                  <a:pt x="1534" y="1344"/>
                </a:lnTo>
                <a:lnTo>
                  <a:pt x="1515" y="1351"/>
                </a:lnTo>
                <a:lnTo>
                  <a:pt x="1502" y="1362"/>
                </a:lnTo>
                <a:lnTo>
                  <a:pt x="1494" y="1373"/>
                </a:lnTo>
                <a:lnTo>
                  <a:pt x="1491" y="1387"/>
                </a:lnTo>
                <a:lnTo>
                  <a:pt x="1494" y="1402"/>
                </a:lnTo>
                <a:lnTo>
                  <a:pt x="1501" y="1413"/>
                </a:lnTo>
                <a:lnTo>
                  <a:pt x="1511" y="1423"/>
                </a:lnTo>
                <a:lnTo>
                  <a:pt x="1523" y="1430"/>
                </a:lnTo>
                <a:lnTo>
                  <a:pt x="1536" y="1436"/>
                </a:lnTo>
                <a:lnTo>
                  <a:pt x="1549" y="1441"/>
                </a:lnTo>
                <a:lnTo>
                  <a:pt x="1560" y="1445"/>
                </a:lnTo>
                <a:lnTo>
                  <a:pt x="1602" y="1458"/>
                </a:lnTo>
                <a:lnTo>
                  <a:pt x="1634" y="1470"/>
                </a:lnTo>
                <a:lnTo>
                  <a:pt x="1661" y="1484"/>
                </a:lnTo>
                <a:lnTo>
                  <a:pt x="1684" y="1501"/>
                </a:lnTo>
                <a:lnTo>
                  <a:pt x="1703" y="1519"/>
                </a:lnTo>
                <a:lnTo>
                  <a:pt x="1719" y="1539"/>
                </a:lnTo>
                <a:lnTo>
                  <a:pt x="1731" y="1560"/>
                </a:lnTo>
                <a:lnTo>
                  <a:pt x="1740" y="1583"/>
                </a:lnTo>
                <a:lnTo>
                  <a:pt x="1745" y="1606"/>
                </a:lnTo>
                <a:lnTo>
                  <a:pt x="1746" y="1630"/>
                </a:lnTo>
                <a:lnTo>
                  <a:pt x="1744" y="1664"/>
                </a:lnTo>
                <a:lnTo>
                  <a:pt x="1737" y="1694"/>
                </a:lnTo>
                <a:lnTo>
                  <a:pt x="1727" y="1720"/>
                </a:lnTo>
                <a:lnTo>
                  <a:pt x="1712" y="1744"/>
                </a:lnTo>
                <a:lnTo>
                  <a:pt x="1696" y="1764"/>
                </a:lnTo>
                <a:lnTo>
                  <a:pt x="1676" y="1781"/>
                </a:lnTo>
                <a:lnTo>
                  <a:pt x="1654" y="1796"/>
                </a:lnTo>
                <a:lnTo>
                  <a:pt x="1630" y="1809"/>
                </a:lnTo>
                <a:lnTo>
                  <a:pt x="1604" y="1818"/>
                </a:lnTo>
                <a:lnTo>
                  <a:pt x="1578" y="1826"/>
                </a:lnTo>
                <a:lnTo>
                  <a:pt x="1551" y="1830"/>
                </a:lnTo>
                <a:lnTo>
                  <a:pt x="1524" y="1833"/>
                </a:lnTo>
                <a:lnTo>
                  <a:pt x="1498" y="1834"/>
                </a:lnTo>
                <a:lnTo>
                  <a:pt x="1467" y="1833"/>
                </a:lnTo>
                <a:lnTo>
                  <a:pt x="1439" y="1832"/>
                </a:lnTo>
                <a:lnTo>
                  <a:pt x="1412" y="1829"/>
                </a:lnTo>
                <a:lnTo>
                  <a:pt x="1388" y="1827"/>
                </a:lnTo>
                <a:lnTo>
                  <a:pt x="1368" y="1823"/>
                </a:lnTo>
                <a:lnTo>
                  <a:pt x="1351" y="1820"/>
                </a:lnTo>
                <a:lnTo>
                  <a:pt x="1339" y="1818"/>
                </a:lnTo>
                <a:lnTo>
                  <a:pt x="1334" y="1817"/>
                </a:lnTo>
                <a:lnTo>
                  <a:pt x="1334" y="1678"/>
                </a:lnTo>
                <a:lnTo>
                  <a:pt x="1343" y="1680"/>
                </a:lnTo>
                <a:lnTo>
                  <a:pt x="1356" y="1684"/>
                </a:lnTo>
                <a:lnTo>
                  <a:pt x="1375" y="1688"/>
                </a:lnTo>
                <a:lnTo>
                  <a:pt x="1397" y="1693"/>
                </a:lnTo>
                <a:lnTo>
                  <a:pt x="1422" y="1697"/>
                </a:lnTo>
                <a:lnTo>
                  <a:pt x="1448" y="1700"/>
                </a:lnTo>
                <a:lnTo>
                  <a:pt x="1477" y="1701"/>
                </a:lnTo>
                <a:lnTo>
                  <a:pt x="1507" y="1699"/>
                </a:lnTo>
                <a:lnTo>
                  <a:pt x="1531" y="1696"/>
                </a:lnTo>
                <a:lnTo>
                  <a:pt x="1552" y="1690"/>
                </a:lnTo>
                <a:lnTo>
                  <a:pt x="1568" y="1681"/>
                </a:lnTo>
                <a:lnTo>
                  <a:pt x="1578" y="1671"/>
                </a:lnTo>
                <a:lnTo>
                  <a:pt x="1585" y="1658"/>
                </a:lnTo>
                <a:lnTo>
                  <a:pt x="1587" y="1644"/>
                </a:lnTo>
                <a:lnTo>
                  <a:pt x="1585" y="1629"/>
                </a:lnTo>
                <a:lnTo>
                  <a:pt x="1578" y="1618"/>
                </a:lnTo>
                <a:lnTo>
                  <a:pt x="1567" y="1607"/>
                </a:lnTo>
                <a:lnTo>
                  <a:pt x="1553" y="1598"/>
                </a:lnTo>
                <a:lnTo>
                  <a:pt x="1537" y="1590"/>
                </a:lnTo>
                <a:lnTo>
                  <a:pt x="1520" y="1584"/>
                </a:lnTo>
                <a:lnTo>
                  <a:pt x="1509" y="1581"/>
                </a:lnTo>
                <a:lnTo>
                  <a:pt x="1498" y="1577"/>
                </a:lnTo>
                <a:lnTo>
                  <a:pt x="1487" y="1574"/>
                </a:lnTo>
                <a:lnTo>
                  <a:pt x="1462" y="1565"/>
                </a:lnTo>
                <a:lnTo>
                  <a:pt x="1439" y="1555"/>
                </a:lnTo>
                <a:lnTo>
                  <a:pt x="1416" y="1542"/>
                </a:lnTo>
                <a:lnTo>
                  <a:pt x="1396" y="1528"/>
                </a:lnTo>
                <a:lnTo>
                  <a:pt x="1378" y="1512"/>
                </a:lnTo>
                <a:lnTo>
                  <a:pt x="1363" y="1494"/>
                </a:lnTo>
                <a:lnTo>
                  <a:pt x="1350" y="1473"/>
                </a:lnTo>
                <a:lnTo>
                  <a:pt x="1341" y="1451"/>
                </a:lnTo>
                <a:lnTo>
                  <a:pt x="1334" y="1425"/>
                </a:lnTo>
                <a:lnTo>
                  <a:pt x="1332" y="1396"/>
                </a:lnTo>
                <a:lnTo>
                  <a:pt x="1334" y="1364"/>
                </a:lnTo>
                <a:lnTo>
                  <a:pt x="1342" y="1333"/>
                </a:lnTo>
                <a:lnTo>
                  <a:pt x="1354" y="1306"/>
                </a:lnTo>
                <a:lnTo>
                  <a:pt x="1371" y="1281"/>
                </a:lnTo>
                <a:lnTo>
                  <a:pt x="1392" y="1259"/>
                </a:lnTo>
                <a:lnTo>
                  <a:pt x="1417" y="1241"/>
                </a:lnTo>
                <a:lnTo>
                  <a:pt x="1446" y="1227"/>
                </a:lnTo>
                <a:lnTo>
                  <a:pt x="1479" y="1216"/>
                </a:lnTo>
                <a:lnTo>
                  <a:pt x="1515" y="1210"/>
                </a:lnTo>
                <a:lnTo>
                  <a:pt x="1556" y="1208"/>
                </a:lnTo>
                <a:close/>
                <a:moveTo>
                  <a:pt x="3381" y="493"/>
                </a:moveTo>
                <a:lnTo>
                  <a:pt x="3400" y="496"/>
                </a:lnTo>
                <a:lnTo>
                  <a:pt x="3418" y="503"/>
                </a:lnTo>
                <a:lnTo>
                  <a:pt x="3434" y="515"/>
                </a:lnTo>
                <a:lnTo>
                  <a:pt x="3446" y="531"/>
                </a:lnTo>
                <a:lnTo>
                  <a:pt x="3453" y="548"/>
                </a:lnTo>
                <a:lnTo>
                  <a:pt x="3456" y="569"/>
                </a:lnTo>
                <a:lnTo>
                  <a:pt x="3456" y="727"/>
                </a:lnTo>
                <a:lnTo>
                  <a:pt x="3453" y="748"/>
                </a:lnTo>
                <a:lnTo>
                  <a:pt x="3446" y="766"/>
                </a:lnTo>
                <a:lnTo>
                  <a:pt x="3434" y="780"/>
                </a:lnTo>
                <a:lnTo>
                  <a:pt x="3418" y="793"/>
                </a:lnTo>
                <a:lnTo>
                  <a:pt x="3400" y="801"/>
                </a:lnTo>
                <a:lnTo>
                  <a:pt x="3381" y="803"/>
                </a:lnTo>
                <a:lnTo>
                  <a:pt x="3361" y="801"/>
                </a:lnTo>
                <a:lnTo>
                  <a:pt x="3343" y="793"/>
                </a:lnTo>
                <a:lnTo>
                  <a:pt x="3328" y="780"/>
                </a:lnTo>
                <a:lnTo>
                  <a:pt x="3316" y="766"/>
                </a:lnTo>
                <a:lnTo>
                  <a:pt x="3308" y="748"/>
                </a:lnTo>
                <a:lnTo>
                  <a:pt x="3306" y="727"/>
                </a:lnTo>
                <a:lnTo>
                  <a:pt x="3306" y="569"/>
                </a:lnTo>
                <a:lnTo>
                  <a:pt x="3308" y="548"/>
                </a:lnTo>
                <a:lnTo>
                  <a:pt x="3316" y="531"/>
                </a:lnTo>
                <a:lnTo>
                  <a:pt x="3328" y="515"/>
                </a:lnTo>
                <a:lnTo>
                  <a:pt x="3343" y="503"/>
                </a:lnTo>
                <a:lnTo>
                  <a:pt x="3361" y="496"/>
                </a:lnTo>
                <a:lnTo>
                  <a:pt x="3381" y="493"/>
                </a:lnTo>
                <a:close/>
                <a:moveTo>
                  <a:pt x="1728" y="493"/>
                </a:moveTo>
                <a:lnTo>
                  <a:pt x="1748" y="496"/>
                </a:lnTo>
                <a:lnTo>
                  <a:pt x="1766" y="503"/>
                </a:lnTo>
                <a:lnTo>
                  <a:pt x="1781" y="515"/>
                </a:lnTo>
                <a:lnTo>
                  <a:pt x="1793" y="531"/>
                </a:lnTo>
                <a:lnTo>
                  <a:pt x="1800" y="548"/>
                </a:lnTo>
                <a:lnTo>
                  <a:pt x="1803" y="569"/>
                </a:lnTo>
                <a:lnTo>
                  <a:pt x="1803" y="727"/>
                </a:lnTo>
                <a:lnTo>
                  <a:pt x="1800" y="748"/>
                </a:lnTo>
                <a:lnTo>
                  <a:pt x="1793" y="766"/>
                </a:lnTo>
                <a:lnTo>
                  <a:pt x="1781" y="780"/>
                </a:lnTo>
                <a:lnTo>
                  <a:pt x="1766" y="793"/>
                </a:lnTo>
                <a:lnTo>
                  <a:pt x="1748" y="801"/>
                </a:lnTo>
                <a:lnTo>
                  <a:pt x="1728" y="803"/>
                </a:lnTo>
                <a:lnTo>
                  <a:pt x="1708" y="801"/>
                </a:lnTo>
                <a:lnTo>
                  <a:pt x="1690" y="793"/>
                </a:lnTo>
                <a:lnTo>
                  <a:pt x="1675" y="780"/>
                </a:lnTo>
                <a:lnTo>
                  <a:pt x="1663" y="766"/>
                </a:lnTo>
                <a:lnTo>
                  <a:pt x="1656" y="748"/>
                </a:lnTo>
                <a:lnTo>
                  <a:pt x="1653" y="727"/>
                </a:lnTo>
                <a:lnTo>
                  <a:pt x="1653" y="569"/>
                </a:lnTo>
                <a:lnTo>
                  <a:pt x="1656" y="548"/>
                </a:lnTo>
                <a:lnTo>
                  <a:pt x="1663" y="531"/>
                </a:lnTo>
                <a:lnTo>
                  <a:pt x="1675" y="515"/>
                </a:lnTo>
                <a:lnTo>
                  <a:pt x="1690" y="503"/>
                </a:lnTo>
                <a:lnTo>
                  <a:pt x="1708" y="496"/>
                </a:lnTo>
                <a:lnTo>
                  <a:pt x="1728" y="493"/>
                </a:lnTo>
                <a:close/>
                <a:moveTo>
                  <a:pt x="75" y="493"/>
                </a:moveTo>
                <a:lnTo>
                  <a:pt x="95" y="496"/>
                </a:lnTo>
                <a:lnTo>
                  <a:pt x="113" y="503"/>
                </a:lnTo>
                <a:lnTo>
                  <a:pt x="129" y="515"/>
                </a:lnTo>
                <a:lnTo>
                  <a:pt x="140" y="531"/>
                </a:lnTo>
                <a:lnTo>
                  <a:pt x="148" y="548"/>
                </a:lnTo>
                <a:lnTo>
                  <a:pt x="151" y="569"/>
                </a:lnTo>
                <a:lnTo>
                  <a:pt x="151" y="727"/>
                </a:lnTo>
                <a:lnTo>
                  <a:pt x="148" y="748"/>
                </a:lnTo>
                <a:lnTo>
                  <a:pt x="140" y="766"/>
                </a:lnTo>
                <a:lnTo>
                  <a:pt x="129" y="780"/>
                </a:lnTo>
                <a:lnTo>
                  <a:pt x="113" y="793"/>
                </a:lnTo>
                <a:lnTo>
                  <a:pt x="95" y="801"/>
                </a:lnTo>
                <a:lnTo>
                  <a:pt x="75" y="803"/>
                </a:lnTo>
                <a:lnTo>
                  <a:pt x="56" y="801"/>
                </a:lnTo>
                <a:lnTo>
                  <a:pt x="38" y="793"/>
                </a:lnTo>
                <a:lnTo>
                  <a:pt x="22" y="780"/>
                </a:lnTo>
                <a:lnTo>
                  <a:pt x="10" y="766"/>
                </a:lnTo>
                <a:lnTo>
                  <a:pt x="3" y="748"/>
                </a:lnTo>
                <a:lnTo>
                  <a:pt x="0" y="727"/>
                </a:lnTo>
                <a:lnTo>
                  <a:pt x="0" y="569"/>
                </a:lnTo>
                <a:lnTo>
                  <a:pt x="3" y="548"/>
                </a:lnTo>
                <a:lnTo>
                  <a:pt x="10" y="531"/>
                </a:lnTo>
                <a:lnTo>
                  <a:pt x="22" y="515"/>
                </a:lnTo>
                <a:lnTo>
                  <a:pt x="38" y="503"/>
                </a:lnTo>
                <a:lnTo>
                  <a:pt x="56" y="496"/>
                </a:lnTo>
                <a:lnTo>
                  <a:pt x="75" y="493"/>
                </a:lnTo>
                <a:close/>
                <a:moveTo>
                  <a:pt x="2968" y="285"/>
                </a:moveTo>
                <a:lnTo>
                  <a:pt x="2988" y="287"/>
                </a:lnTo>
                <a:lnTo>
                  <a:pt x="3006" y="295"/>
                </a:lnTo>
                <a:lnTo>
                  <a:pt x="3021" y="307"/>
                </a:lnTo>
                <a:lnTo>
                  <a:pt x="3033" y="322"/>
                </a:lnTo>
                <a:lnTo>
                  <a:pt x="3040" y="340"/>
                </a:lnTo>
                <a:lnTo>
                  <a:pt x="3043" y="360"/>
                </a:lnTo>
                <a:lnTo>
                  <a:pt x="3043" y="727"/>
                </a:lnTo>
                <a:lnTo>
                  <a:pt x="3040" y="748"/>
                </a:lnTo>
                <a:lnTo>
                  <a:pt x="3033" y="766"/>
                </a:lnTo>
                <a:lnTo>
                  <a:pt x="3021" y="780"/>
                </a:lnTo>
                <a:lnTo>
                  <a:pt x="3006" y="793"/>
                </a:lnTo>
                <a:lnTo>
                  <a:pt x="2988" y="801"/>
                </a:lnTo>
                <a:lnTo>
                  <a:pt x="2968" y="803"/>
                </a:lnTo>
                <a:lnTo>
                  <a:pt x="2947" y="801"/>
                </a:lnTo>
                <a:lnTo>
                  <a:pt x="2929" y="793"/>
                </a:lnTo>
                <a:lnTo>
                  <a:pt x="2915" y="780"/>
                </a:lnTo>
                <a:lnTo>
                  <a:pt x="2903" y="766"/>
                </a:lnTo>
                <a:lnTo>
                  <a:pt x="2895" y="748"/>
                </a:lnTo>
                <a:lnTo>
                  <a:pt x="2893" y="727"/>
                </a:lnTo>
                <a:lnTo>
                  <a:pt x="2893" y="360"/>
                </a:lnTo>
                <a:lnTo>
                  <a:pt x="2895" y="340"/>
                </a:lnTo>
                <a:lnTo>
                  <a:pt x="2903" y="322"/>
                </a:lnTo>
                <a:lnTo>
                  <a:pt x="2915" y="307"/>
                </a:lnTo>
                <a:lnTo>
                  <a:pt x="2929" y="295"/>
                </a:lnTo>
                <a:lnTo>
                  <a:pt x="2947" y="287"/>
                </a:lnTo>
                <a:lnTo>
                  <a:pt x="2968" y="285"/>
                </a:lnTo>
                <a:close/>
                <a:moveTo>
                  <a:pt x="2142" y="285"/>
                </a:moveTo>
                <a:lnTo>
                  <a:pt x="2162" y="287"/>
                </a:lnTo>
                <a:lnTo>
                  <a:pt x="2179" y="295"/>
                </a:lnTo>
                <a:lnTo>
                  <a:pt x="2194" y="307"/>
                </a:lnTo>
                <a:lnTo>
                  <a:pt x="2207" y="322"/>
                </a:lnTo>
                <a:lnTo>
                  <a:pt x="2214" y="340"/>
                </a:lnTo>
                <a:lnTo>
                  <a:pt x="2216" y="360"/>
                </a:lnTo>
                <a:lnTo>
                  <a:pt x="2216" y="727"/>
                </a:lnTo>
                <a:lnTo>
                  <a:pt x="2214" y="748"/>
                </a:lnTo>
                <a:lnTo>
                  <a:pt x="2207" y="766"/>
                </a:lnTo>
                <a:lnTo>
                  <a:pt x="2194" y="780"/>
                </a:lnTo>
                <a:lnTo>
                  <a:pt x="2179" y="793"/>
                </a:lnTo>
                <a:lnTo>
                  <a:pt x="2162" y="801"/>
                </a:lnTo>
                <a:lnTo>
                  <a:pt x="2142" y="803"/>
                </a:lnTo>
                <a:lnTo>
                  <a:pt x="2122" y="801"/>
                </a:lnTo>
                <a:lnTo>
                  <a:pt x="2104" y="793"/>
                </a:lnTo>
                <a:lnTo>
                  <a:pt x="2088" y="780"/>
                </a:lnTo>
                <a:lnTo>
                  <a:pt x="2077" y="766"/>
                </a:lnTo>
                <a:lnTo>
                  <a:pt x="2069" y="748"/>
                </a:lnTo>
                <a:lnTo>
                  <a:pt x="2066" y="727"/>
                </a:lnTo>
                <a:lnTo>
                  <a:pt x="2066" y="360"/>
                </a:lnTo>
                <a:lnTo>
                  <a:pt x="2069" y="340"/>
                </a:lnTo>
                <a:lnTo>
                  <a:pt x="2077" y="322"/>
                </a:lnTo>
                <a:lnTo>
                  <a:pt x="2088" y="307"/>
                </a:lnTo>
                <a:lnTo>
                  <a:pt x="2104" y="295"/>
                </a:lnTo>
                <a:lnTo>
                  <a:pt x="2122" y="287"/>
                </a:lnTo>
                <a:lnTo>
                  <a:pt x="2142" y="285"/>
                </a:lnTo>
                <a:close/>
                <a:moveTo>
                  <a:pt x="1315" y="285"/>
                </a:moveTo>
                <a:lnTo>
                  <a:pt x="1335" y="287"/>
                </a:lnTo>
                <a:lnTo>
                  <a:pt x="1353" y="295"/>
                </a:lnTo>
                <a:lnTo>
                  <a:pt x="1368" y="307"/>
                </a:lnTo>
                <a:lnTo>
                  <a:pt x="1380" y="322"/>
                </a:lnTo>
                <a:lnTo>
                  <a:pt x="1388" y="340"/>
                </a:lnTo>
                <a:lnTo>
                  <a:pt x="1390" y="360"/>
                </a:lnTo>
                <a:lnTo>
                  <a:pt x="1390" y="727"/>
                </a:lnTo>
                <a:lnTo>
                  <a:pt x="1388" y="748"/>
                </a:lnTo>
                <a:lnTo>
                  <a:pt x="1380" y="766"/>
                </a:lnTo>
                <a:lnTo>
                  <a:pt x="1368" y="780"/>
                </a:lnTo>
                <a:lnTo>
                  <a:pt x="1353" y="793"/>
                </a:lnTo>
                <a:lnTo>
                  <a:pt x="1335" y="801"/>
                </a:lnTo>
                <a:lnTo>
                  <a:pt x="1315" y="803"/>
                </a:lnTo>
                <a:lnTo>
                  <a:pt x="1295" y="801"/>
                </a:lnTo>
                <a:lnTo>
                  <a:pt x="1277" y="793"/>
                </a:lnTo>
                <a:lnTo>
                  <a:pt x="1262" y="780"/>
                </a:lnTo>
                <a:lnTo>
                  <a:pt x="1250" y="766"/>
                </a:lnTo>
                <a:lnTo>
                  <a:pt x="1242" y="748"/>
                </a:lnTo>
                <a:lnTo>
                  <a:pt x="1240" y="727"/>
                </a:lnTo>
                <a:lnTo>
                  <a:pt x="1240" y="360"/>
                </a:lnTo>
                <a:lnTo>
                  <a:pt x="1242" y="340"/>
                </a:lnTo>
                <a:lnTo>
                  <a:pt x="1250" y="322"/>
                </a:lnTo>
                <a:lnTo>
                  <a:pt x="1262" y="307"/>
                </a:lnTo>
                <a:lnTo>
                  <a:pt x="1277" y="295"/>
                </a:lnTo>
                <a:lnTo>
                  <a:pt x="1295" y="287"/>
                </a:lnTo>
                <a:lnTo>
                  <a:pt x="1315" y="285"/>
                </a:lnTo>
                <a:close/>
                <a:moveTo>
                  <a:pt x="488" y="285"/>
                </a:moveTo>
                <a:lnTo>
                  <a:pt x="508" y="287"/>
                </a:lnTo>
                <a:lnTo>
                  <a:pt x="527" y="295"/>
                </a:lnTo>
                <a:lnTo>
                  <a:pt x="541" y="307"/>
                </a:lnTo>
                <a:lnTo>
                  <a:pt x="553" y="322"/>
                </a:lnTo>
                <a:lnTo>
                  <a:pt x="561" y="340"/>
                </a:lnTo>
                <a:lnTo>
                  <a:pt x="563" y="360"/>
                </a:lnTo>
                <a:lnTo>
                  <a:pt x="563" y="727"/>
                </a:lnTo>
                <a:lnTo>
                  <a:pt x="561" y="748"/>
                </a:lnTo>
                <a:lnTo>
                  <a:pt x="553" y="766"/>
                </a:lnTo>
                <a:lnTo>
                  <a:pt x="541" y="780"/>
                </a:lnTo>
                <a:lnTo>
                  <a:pt x="527" y="793"/>
                </a:lnTo>
                <a:lnTo>
                  <a:pt x="508" y="801"/>
                </a:lnTo>
                <a:lnTo>
                  <a:pt x="488" y="803"/>
                </a:lnTo>
                <a:lnTo>
                  <a:pt x="468" y="801"/>
                </a:lnTo>
                <a:lnTo>
                  <a:pt x="450" y="793"/>
                </a:lnTo>
                <a:lnTo>
                  <a:pt x="436" y="780"/>
                </a:lnTo>
                <a:lnTo>
                  <a:pt x="423" y="766"/>
                </a:lnTo>
                <a:lnTo>
                  <a:pt x="416" y="748"/>
                </a:lnTo>
                <a:lnTo>
                  <a:pt x="414" y="727"/>
                </a:lnTo>
                <a:lnTo>
                  <a:pt x="414" y="360"/>
                </a:lnTo>
                <a:lnTo>
                  <a:pt x="416" y="340"/>
                </a:lnTo>
                <a:lnTo>
                  <a:pt x="423" y="322"/>
                </a:lnTo>
                <a:lnTo>
                  <a:pt x="436" y="307"/>
                </a:lnTo>
                <a:lnTo>
                  <a:pt x="450" y="295"/>
                </a:lnTo>
                <a:lnTo>
                  <a:pt x="468" y="287"/>
                </a:lnTo>
                <a:lnTo>
                  <a:pt x="488" y="285"/>
                </a:lnTo>
                <a:close/>
                <a:moveTo>
                  <a:pt x="2555" y="0"/>
                </a:moveTo>
                <a:lnTo>
                  <a:pt x="2575" y="2"/>
                </a:lnTo>
                <a:lnTo>
                  <a:pt x="2593" y="10"/>
                </a:lnTo>
                <a:lnTo>
                  <a:pt x="2608" y="22"/>
                </a:lnTo>
                <a:lnTo>
                  <a:pt x="2619" y="37"/>
                </a:lnTo>
                <a:lnTo>
                  <a:pt x="2628" y="55"/>
                </a:lnTo>
                <a:lnTo>
                  <a:pt x="2630" y="75"/>
                </a:lnTo>
                <a:lnTo>
                  <a:pt x="2630" y="879"/>
                </a:lnTo>
                <a:lnTo>
                  <a:pt x="2628" y="899"/>
                </a:lnTo>
                <a:lnTo>
                  <a:pt x="2619" y="917"/>
                </a:lnTo>
                <a:lnTo>
                  <a:pt x="2608" y="931"/>
                </a:lnTo>
                <a:lnTo>
                  <a:pt x="2593" y="944"/>
                </a:lnTo>
                <a:lnTo>
                  <a:pt x="2575" y="951"/>
                </a:lnTo>
                <a:lnTo>
                  <a:pt x="2555" y="953"/>
                </a:lnTo>
                <a:lnTo>
                  <a:pt x="2535" y="951"/>
                </a:lnTo>
                <a:lnTo>
                  <a:pt x="2517" y="944"/>
                </a:lnTo>
                <a:lnTo>
                  <a:pt x="2502" y="931"/>
                </a:lnTo>
                <a:lnTo>
                  <a:pt x="2490" y="917"/>
                </a:lnTo>
                <a:lnTo>
                  <a:pt x="2483" y="899"/>
                </a:lnTo>
                <a:lnTo>
                  <a:pt x="2480" y="879"/>
                </a:lnTo>
                <a:lnTo>
                  <a:pt x="2480" y="75"/>
                </a:lnTo>
                <a:lnTo>
                  <a:pt x="2483" y="55"/>
                </a:lnTo>
                <a:lnTo>
                  <a:pt x="2490" y="37"/>
                </a:lnTo>
                <a:lnTo>
                  <a:pt x="2502" y="22"/>
                </a:lnTo>
                <a:lnTo>
                  <a:pt x="2517" y="10"/>
                </a:lnTo>
                <a:lnTo>
                  <a:pt x="2535" y="2"/>
                </a:lnTo>
                <a:lnTo>
                  <a:pt x="2555" y="0"/>
                </a:lnTo>
                <a:close/>
                <a:moveTo>
                  <a:pt x="902" y="0"/>
                </a:moveTo>
                <a:lnTo>
                  <a:pt x="922" y="2"/>
                </a:lnTo>
                <a:lnTo>
                  <a:pt x="939" y="10"/>
                </a:lnTo>
                <a:lnTo>
                  <a:pt x="955" y="22"/>
                </a:lnTo>
                <a:lnTo>
                  <a:pt x="967" y="37"/>
                </a:lnTo>
                <a:lnTo>
                  <a:pt x="974" y="55"/>
                </a:lnTo>
                <a:lnTo>
                  <a:pt x="977" y="75"/>
                </a:lnTo>
                <a:lnTo>
                  <a:pt x="977" y="879"/>
                </a:lnTo>
                <a:lnTo>
                  <a:pt x="974" y="899"/>
                </a:lnTo>
                <a:lnTo>
                  <a:pt x="967" y="917"/>
                </a:lnTo>
                <a:lnTo>
                  <a:pt x="955" y="931"/>
                </a:lnTo>
                <a:lnTo>
                  <a:pt x="939" y="944"/>
                </a:lnTo>
                <a:lnTo>
                  <a:pt x="922" y="951"/>
                </a:lnTo>
                <a:lnTo>
                  <a:pt x="902" y="953"/>
                </a:lnTo>
                <a:lnTo>
                  <a:pt x="882" y="951"/>
                </a:lnTo>
                <a:lnTo>
                  <a:pt x="864" y="944"/>
                </a:lnTo>
                <a:lnTo>
                  <a:pt x="848" y="931"/>
                </a:lnTo>
                <a:lnTo>
                  <a:pt x="837" y="917"/>
                </a:lnTo>
                <a:lnTo>
                  <a:pt x="829" y="899"/>
                </a:lnTo>
                <a:lnTo>
                  <a:pt x="826" y="879"/>
                </a:lnTo>
                <a:lnTo>
                  <a:pt x="826" y="75"/>
                </a:lnTo>
                <a:lnTo>
                  <a:pt x="829" y="55"/>
                </a:lnTo>
                <a:lnTo>
                  <a:pt x="837" y="37"/>
                </a:lnTo>
                <a:lnTo>
                  <a:pt x="848" y="22"/>
                </a:lnTo>
                <a:lnTo>
                  <a:pt x="864" y="10"/>
                </a:lnTo>
                <a:lnTo>
                  <a:pt x="882" y="2"/>
                </a:lnTo>
                <a:lnTo>
                  <a:pt x="902" y="0"/>
                </a:lnTo>
                <a:close/>
              </a:path>
            </a:pathLst>
          </a:custGeom>
          <a:solidFill>
            <a:srgbClr val="005073"/>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4572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rgbClr val="005073"/>
              </a:solidFill>
              <a:effectLst/>
              <a:uLnTx/>
              <a:uFillTx/>
              <a:latin typeface="Arial" charset="0"/>
              <a:ea typeface="ＭＳ Ｐゴシック" charset="0"/>
              <a:cs typeface="ＭＳ Ｐゴシック" charset="0"/>
            </a:endParaRPr>
          </a:p>
        </p:txBody>
      </p:sp>
      <p:graphicFrame>
        <p:nvGraphicFramePr>
          <p:cNvPr id="63" name="Table 62">
            <a:extLst>
              <a:ext uri="{FF2B5EF4-FFF2-40B4-BE49-F238E27FC236}">
                <a16:creationId xmlns:a16="http://schemas.microsoft.com/office/drawing/2014/main" id="{3F9AA342-F927-E147-B953-732BE15C63E3}"/>
              </a:ext>
            </a:extLst>
          </p:cNvPr>
          <p:cNvGraphicFramePr>
            <a:graphicFrameLocks noGrp="1"/>
          </p:cNvGraphicFramePr>
          <p:nvPr>
            <p:extLst>
              <p:ext uri="{D42A27DB-BD31-4B8C-83A1-F6EECF244321}">
                <p14:modId xmlns:p14="http://schemas.microsoft.com/office/powerpoint/2010/main" val="448875851"/>
              </p:ext>
            </p:extLst>
          </p:nvPr>
        </p:nvGraphicFramePr>
        <p:xfrm>
          <a:off x="685800" y="1485770"/>
          <a:ext cx="10820401" cy="4610230"/>
        </p:xfrm>
        <a:graphic>
          <a:graphicData uri="http://schemas.openxmlformats.org/drawingml/2006/table">
            <a:tbl>
              <a:tblPr>
                <a:tableStyleId>{00A15C55-8517-42AA-B614-E9B94910E393}</a:tableStyleId>
              </a:tblPr>
              <a:tblGrid>
                <a:gridCol w="443347">
                  <a:extLst>
                    <a:ext uri="{9D8B030D-6E8A-4147-A177-3AD203B41FA5}">
                      <a16:colId xmlns:a16="http://schemas.microsoft.com/office/drawing/2014/main" val="3290869759"/>
                    </a:ext>
                  </a:extLst>
                </a:gridCol>
                <a:gridCol w="1729509">
                  <a:extLst>
                    <a:ext uri="{9D8B030D-6E8A-4147-A177-3AD203B41FA5}">
                      <a16:colId xmlns:a16="http://schemas.microsoft.com/office/drawing/2014/main" val="126819127"/>
                    </a:ext>
                  </a:extLst>
                </a:gridCol>
                <a:gridCol w="1729509">
                  <a:extLst>
                    <a:ext uri="{9D8B030D-6E8A-4147-A177-3AD203B41FA5}">
                      <a16:colId xmlns:a16="http://schemas.microsoft.com/office/drawing/2014/main" val="96997301"/>
                    </a:ext>
                  </a:extLst>
                </a:gridCol>
                <a:gridCol w="1729509">
                  <a:extLst>
                    <a:ext uri="{9D8B030D-6E8A-4147-A177-3AD203B41FA5}">
                      <a16:colId xmlns:a16="http://schemas.microsoft.com/office/drawing/2014/main" val="2022627739"/>
                    </a:ext>
                  </a:extLst>
                </a:gridCol>
                <a:gridCol w="1729509">
                  <a:extLst>
                    <a:ext uri="{9D8B030D-6E8A-4147-A177-3AD203B41FA5}">
                      <a16:colId xmlns:a16="http://schemas.microsoft.com/office/drawing/2014/main" val="2544274490"/>
                    </a:ext>
                  </a:extLst>
                </a:gridCol>
                <a:gridCol w="1729509">
                  <a:extLst>
                    <a:ext uri="{9D8B030D-6E8A-4147-A177-3AD203B41FA5}">
                      <a16:colId xmlns:a16="http://schemas.microsoft.com/office/drawing/2014/main" val="4176609320"/>
                    </a:ext>
                  </a:extLst>
                </a:gridCol>
                <a:gridCol w="1729509">
                  <a:extLst>
                    <a:ext uri="{9D8B030D-6E8A-4147-A177-3AD203B41FA5}">
                      <a16:colId xmlns:a16="http://schemas.microsoft.com/office/drawing/2014/main" val="2493971596"/>
                    </a:ext>
                  </a:extLst>
                </a:gridCol>
              </a:tblGrid>
              <a:tr h="922046">
                <a:tc gridSpan="5">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a:solidFill>
                            <a:schemeClr val="bg1"/>
                          </a:solidFill>
                          <a:latin typeface="+mn-lt"/>
                          <a:ea typeface="+mn-ea"/>
                          <a:cs typeface="+mn-cs"/>
                        </a:rPr>
                        <a:t>Messaging Title:</a:t>
                      </a:r>
                    </a:p>
                  </a:txBody>
                  <a:tcPr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19050" cap="flat" cmpd="sng" algn="ctr">
                      <a:solidFill>
                        <a:schemeClr val="accent4"/>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hMerge="1">
                  <a:txBody>
                    <a:bodyPr/>
                    <a:lstStyle/>
                    <a:p>
                      <a:endParaRPr lang="en-GB" sz="1200" kern="1200">
                        <a:solidFill>
                          <a:schemeClr val="tx1"/>
                        </a:solidFill>
                        <a:latin typeface="+mj-lt"/>
                        <a:ea typeface="+mn-ea"/>
                        <a:cs typeface="+mn-cs"/>
                      </a:endParaRPr>
                    </a:p>
                  </a:txBody>
                  <a:tcPr>
                    <a:lnL w="12700" cap="flat" cmpd="sng" algn="ctr">
                      <a:solidFill>
                        <a:schemeClr val="accent2"/>
                      </a:solidFill>
                      <a:prstDash val="solid"/>
                      <a:round/>
                      <a:headEnd type="none" w="med" len="med"/>
                      <a:tailEnd type="none" w="med" len="med"/>
                    </a:lnL>
                    <a:lnT w="12700" cap="flat" cmpd="sng" algn="ctr">
                      <a:solidFill>
                        <a:schemeClr val="accent2"/>
                      </a:solidFill>
                      <a:prstDash val="solid"/>
                      <a:round/>
                      <a:headEnd type="none" w="med" len="med"/>
                      <a:tailEnd type="none" w="med" len="med"/>
                    </a:lnT>
                  </a:tcPr>
                </a:tc>
                <a:tc hMerge="1">
                  <a:txBody>
                    <a:bodyPr/>
                    <a:lstStyle/>
                    <a:p>
                      <a:endParaRPr lang="en-GB" sz="1200" kern="1200">
                        <a:solidFill>
                          <a:schemeClr val="tx1"/>
                        </a:solidFill>
                        <a:latin typeface="+mj-lt"/>
                        <a:ea typeface="+mn-ea"/>
                        <a:cs typeface="+mn-cs"/>
                      </a:endParaRPr>
                    </a:p>
                  </a:txBody>
                  <a:tcPr>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tcPr>
                </a:tc>
                <a:tc hMerge="1">
                  <a:txBody>
                    <a:bodyPr/>
                    <a:lstStyle/>
                    <a:p>
                      <a:endParaRPr lang="en-GB" sz="1200" kern="1200">
                        <a:solidFill>
                          <a:schemeClr val="tx1"/>
                        </a:solidFill>
                        <a:latin typeface="+mj-lt"/>
                        <a:ea typeface="+mn-ea"/>
                        <a:cs typeface="+mn-cs"/>
                      </a:endParaRPr>
                    </a:p>
                  </a:txBody>
                  <a:tcPr>
                    <a:lnL w="12700" cap="flat" cmpd="sng" algn="ctr">
                      <a:solidFill>
                        <a:schemeClr val="accent2"/>
                      </a:solidFill>
                      <a:prstDash val="solid"/>
                      <a:round/>
                      <a:headEnd type="none" w="med" len="med"/>
                      <a:tailEnd type="none" w="med" len="med"/>
                    </a:lnL>
                    <a:lnT w="12700" cap="flat" cmpd="sng" algn="ctr">
                      <a:solidFill>
                        <a:schemeClr val="accent2"/>
                      </a:solidFill>
                      <a:prstDash val="solid"/>
                      <a:round/>
                      <a:headEnd type="none" w="med" len="med"/>
                      <a:tailEnd type="none" w="med" len="med"/>
                    </a:lnT>
                  </a:tcPr>
                </a:tc>
                <a:tc hMerge="1">
                  <a:txBody>
                    <a:bodyPr/>
                    <a:lstStyle/>
                    <a:p>
                      <a:endParaRPr lang="en-GB" sz="1200" kern="1200">
                        <a:solidFill>
                          <a:schemeClr val="tx1"/>
                        </a:solidFill>
                        <a:latin typeface="+mj-lt"/>
                        <a:ea typeface="+mn-ea"/>
                        <a:cs typeface="+mn-cs"/>
                      </a:endParaRPr>
                    </a:p>
                  </a:txBody>
                  <a:tcPr>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a:solidFill>
                            <a:schemeClr val="bg1"/>
                          </a:solidFill>
                          <a:latin typeface="+mn-lt"/>
                          <a:ea typeface="+mn-ea"/>
                          <a:cs typeface="+mn-cs"/>
                        </a:rPr>
                        <a:t>Date of messaging run:</a:t>
                      </a:r>
                    </a:p>
                  </a:txBody>
                  <a:tcPr anchor="ctr">
                    <a:lnL w="28575" cap="flat" cmpd="sng" algn="ctr">
                      <a:solidFill>
                        <a:schemeClr val="bg1"/>
                      </a:solidFill>
                      <a:prstDash val="solid"/>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4"/>
                    </a:solidFill>
                  </a:tcPr>
                </a:tc>
                <a:tc hMerge="1">
                  <a:txBody>
                    <a:bodyPr/>
                    <a:lstStyle/>
                    <a:p>
                      <a:endParaRPr lang="en-GB" sz="1200" kern="1200">
                        <a:solidFill>
                          <a:schemeClr val="tx1"/>
                        </a:solidFill>
                        <a:latin typeface="+mj-lt"/>
                        <a:ea typeface="+mn-ea"/>
                        <a:cs typeface="+mn-cs"/>
                      </a:endParaRPr>
                    </a:p>
                  </a:txBody>
                  <a:tcPr>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tcPr>
                </a:tc>
                <a:extLst>
                  <a:ext uri="{0D108BD9-81ED-4DB2-BD59-A6C34878D82A}">
                    <a16:rowId xmlns:a16="http://schemas.microsoft.com/office/drawing/2014/main" val="10000"/>
                  </a:ext>
                </a:extLst>
              </a:tr>
              <a:tr h="922046">
                <a:tc row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0" kern="1200">
                          <a:solidFill>
                            <a:schemeClr val="tx1"/>
                          </a:solidFill>
                          <a:latin typeface="+mj-lt"/>
                          <a:ea typeface="+mn-ea"/>
                          <a:cs typeface="+mn-cs"/>
                        </a:rPr>
                        <a:t>Key Communications</a:t>
                      </a:r>
                    </a:p>
                  </a:txBody>
                  <a:tcPr vert="vert270" anchor="ctr">
                    <a:lnL w="19050" cap="flat" cmpd="sng" algn="ctr">
                      <a:solidFill>
                        <a:schemeClr val="accent4"/>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olid"/>
                      <a:round/>
                      <a:headEnd type="none" w="med" len="med"/>
                      <a:tailEnd type="none" w="med" len="med"/>
                    </a:lnB>
                    <a:solidFill>
                      <a:schemeClr val="accent4"/>
                    </a:solidFill>
                  </a:tcPr>
                </a:tc>
                <a:tc>
                  <a:txBody>
                    <a:bodyPr/>
                    <a:lstStyle/>
                    <a:p>
                      <a:r>
                        <a:rPr lang="en-GB" sz="1200" kern="1200">
                          <a:solidFill>
                            <a:schemeClr val="tx1"/>
                          </a:solidFill>
                          <a:latin typeface="+mn-lt"/>
                          <a:ea typeface="+mn-ea"/>
                          <a:cs typeface="+mn-cs"/>
                        </a:rPr>
                        <a:t>Message Title:</a:t>
                      </a:r>
                    </a:p>
                  </a:txBody>
                  <a:tcP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r>
                        <a:rPr lang="en-GB" sz="1200" kern="1200">
                          <a:solidFill>
                            <a:schemeClr val="tx1"/>
                          </a:solidFill>
                          <a:latin typeface="+mn-lt"/>
                          <a:ea typeface="+mn-ea"/>
                          <a:cs typeface="+mn-cs"/>
                        </a:rPr>
                        <a:t>Delivery date:</a:t>
                      </a: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Title:</a:t>
                      </a:r>
                    </a:p>
                    <a:p>
                      <a:endParaRPr lang="en-GB" sz="1200" kern="120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Delivery date:</a:t>
                      </a:r>
                    </a:p>
                    <a:p>
                      <a:endParaRPr lang="en-GB" sz="1200" kern="120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Title:</a:t>
                      </a:r>
                    </a:p>
                    <a:p>
                      <a:endParaRPr lang="en-GB" sz="1200" kern="120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Delivery date:</a:t>
                      </a:r>
                    </a:p>
                    <a:p>
                      <a:endParaRPr lang="en-GB" sz="1200" kern="120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solidFill>
                        <a:schemeClr val="bg1"/>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extLst>
                  <a:ext uri="{0D108BD9-81ED-4DB2-BD59-A6C34878D82A}">
                    <a16:rowId xmlns:a16="http://schemas.microsoft.com/office/drawing/2014/main" val="2671466344"/>
                  </a:ext>
                </a:extLst>
              </a:tr>
              <a:tr h="922046">
                <a:tc vMerge="1">
                  <a:txBody>
                    <a:bodyPr/>
                    <a:lstStyle/>
                    <a:p>
                      <a:endParaRPr lang="en-GB"/>
                    </a:p>
                  </a:txBody>
                  <a:tcPr/>
                </a:tc>
                <a:tc gridSpan="2">
                  <a:txBody>
                    <a:bodyPr/>
                    <a:lstStyle/>
                    <a:p>
                      <a:r>
                        <a:rPr lang="en-GB" sz="1200" kern="1200">
                          <a:solidFill>
                            <a:schemeClr val="tx1"/>
                          </a:solidFill>
                          <a:latin typeface="+mn-lt"/>
                          <a:ea typeface="+mn-ea"/>
                          <a:cs typeface="+mn-cs"/>
                        </a:rPr>
                        <a:t>Message themes:</a:t>
                      </a:r>
                    </a:p>
                  </a:txBody>
                  <a:tcPr>
                    <a:lnL w="28575" cap="flat" cmpd="sng" algn="ctr">
                      <a:solidFill>
                        <a:schemeClr val="bg1"/>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28575" cap="flat" cmpd="sng" algn="ctr">
                      <a:solidFill>
                        <a:schemeClr val="accent4"/>
                      </a:solidFill>
                      <a:prstDash val="solid"/>
                      <a:round/>
                      <a:headEnd type="none" w="med" len="med"/>
                      <a:tailEnd type="none" w="med" len="med"/>
                    </a:lnB>
                    <a:noFill/>
                  </a:tcPr>
                </a:tc>
                <a:tc hMerge="1">
                  <a:txBody>
                    <a:bodyPr/>
                    <a:lstStyle/>
                    <a:p>
                      <a:endParaRPr lang="en-GB" sz="1400">
                        <a:latin typeface="+mj-lt"/>
                      </a:endParaRP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themes:</a:t>
                      </a:r>
                    </a:p>
                    <a:p>
                      <a:endParaRPr lang="en-GB" sz="1200" kern="120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28575" cap="flat" cmpd="sng" algn="ctr">
                      <a:solidFill>
                        <a:schemeClr val="accent4"/>
                      </a:solidFill>
                      <a:prstDash val="solid"/>
                      <a:round/>
                      <a:headEnd type="none" w="med" len="med"/>
                      <a:tailEnd type="none" w="med" len="med"/>
                    </a:lnB>
                    <a:solidFill>
                      <a:schemeClr val="bg1">
                        <a:lumMod val="95000"/>
                      </a:schemeClr>
                    </a:solidFill>
                  </a:tcPr>
                </a:tc>
                <a:tc hMerge="1">
                  <a:txBody>
                    <a:bodyPr/>
                    <a:lstStyle/>
                    <a:p>
                      <a:endParaRPr lang="en-GB" sz="1400">
                        <a:latin typeface="+mj-lt"/>
                      </a:endParaRP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themes:</a:t>
                      </a:r>
                    </a:p>
                    <a:p>
                      <a:endParaRPr lang="en-GB" sz="1200" kern="120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28575" cap="flat" cmpd="sng" algn="ctr">
                      <a:solidFill>
                        <a:schemeClr val="accent4"/>
                      </a:solidFill>
                      <a:prstDash val="solid"/>
                      <a:round/>
                      <a:headEnd type="none" w="med" len="med"/>
                      <a:tailEnd type="none" w="med" len="med"/>
                    </a:lnB>
                    <a:noFill/>
                  </a:tcPr>
                </a:tc>
                <a:tc hMerge="1">
                  <a:txBody>
                    <a:bodyPr/>
                    <a:lstStyle/>
                    <a:p>
                      <a:endParaRPr lang="en-GB" sz="1400">
                        <a:latin typeface="+mj-lt"/>
                      </a:endParaRPr>
                    </a:p>
                  </a:txBody>
                  <a:tcPr/>
                </a:tc>
                <a:extLst>
                  <a:ext uri="{0D108BD9-81ED-4DB2-BD59-A6C34878D82A}">
                    <a16:rowId xmlns:a16="http://schemas.microsoft.com/office/drawing/2014/main" val="3722484846"/>
                  </a:ext>
                </a:extLst>
              </a:tr>
              <a:tr h="922046">
                <a:tc vMerge="1">
                  <a:txBody>
                    <a:bodyPr/>
                    <a:lstStyle/>
                    <a:p>
                      <a:pPr algn="ctr"/>
                      <a:endParaRPr lang="en-GB" sz="1600" b="1">
                        <a:solidFill>
                          <a:schemeClr val="bg1"/>
                        </a:solidFill>
                        <a:latin typeface="+mj-lt"/>
                      </a:endParaRPr>
                    </a:p>
                  </a:txBody>
                  <a:tcPr vert="vert270">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Title:</a:t>
                      </a:r>
                    </a:p>
                    <a:p>
                      <a:endParaRPr lang="en-GB" sz="1200" kern="1200">
                        <a:solidFill>
                          <a:schemeClr val="tx1"/>
                        </a:solidFill>
                        <a:latin typeface="+mn-lt"/>
                        <a:ea typeface="+mn-ea"/>
                        <a:cs typeface="+mn-cs"/>
                      </a:endParaRPr>
                    </a:p>
                  </a:txBody>
                  <a:tcPr>
                    <a:lnL w="28575" cap="flat" cmpd="sng" algn="ctr">
                      <a:solidFill>
                        <a:schemeClr val="bg1"/>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Delivery date:</a:t>
                      </a:r>
                    </a:p>
                    <a:p>
                      <a:endParaRPr lang="en-GB" sz="1200" kern="120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Title:</a:t>
                      </a:r>
                    </a:p>
                    <a:p>
                      <a:endParaRPr lang="en-GB" sz="1200" kern="120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Delivery date:</a:t>
                      </a:r>
                    </a:p>
                    <a:p>
                      <a:endParaRPr lang="en-GB" sz="1200" kern="120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28575"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Title:</a:t>
                      </a:r>
                    </a:p>
                    <a:p>
                      <a:endParaRPr lang="en-GB" sz="1200" kern="120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ysDot"/>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Delivery date:</a:t>
                      </a:r>
                    </a:p>
                    <a:p>
                      <a:endParaRPr lang="en-GB" sz="1200" kern="1200">
                        <a:solidFill>
                          <a:schemeClr val="tx1"/>
                        </a:solidFill>
                        <a:latin typeface="+mn-lt"/>
                        <a:ea typeface="+mn-ea"/>
                        <a:cs typeface="+mn-cs"/>
                      </a:endParaRPr>
                    </a:p>
                  </a:txBody>
                  <a:tcPr>
                    <a:lnL w="19050" cap="flat" cmpd="sng" algn="ctr">
                      <a:solidFill>
                        <a:schemeClr val="accent4"/>
                      </a:solidFill>
                      <a:prstDash val="sysDot"/>
                      <a:round/>
                      <a:headEnd type="none" w="med" len="med"/>
                      <a:tailEnd type="none" w="med" len="med"/>
                    </a:lnL>
                    <a:lnR w="19050" cap="flat" cmpd="sng" algn="ctr">
                      <a:solidFill>
                        <a:schemeClr val="accent4"/>
                      </a:solidFill>
                      <a:prstDash val="solid"/>
                      <a:round/>
                      <a:headEnd type="none" w="med" len="med"/>
                      <a:tailEnd type="none" w="med" len="med"/>
                    </a:lnR>
                    <a:lnT w="28575" cap="flat" cmpd="sng" algn="ctr">
                      <a:solidFill>
                        <a:schemeClr val="accent4"/>
                      </a:solidFill>
                      <a:prstDash val="solid"/>
                      <a:round/>
                      <a:headEnd type="none" w="med" len="med"/>
                      <a:tailEnd type="none" w="med" len="med"/>
                    </a:lnT>
                    <a:lnB w="19050" cap="flat" cmpd="sng" algn="ctr">
                      <a:solidFill>
                        <a:schemeClr val="accent4"/>
                      </a:solidFill>
                      <a:prstDash val="sysDot"/>
                      <a:round/>
                      <a:headEnd type="none" w="med" len="med"/>
                      <a:tailEnd type="none" w="med" len="med"/>
                    </a:lnB>
                    <a:solidFill>
                      <a:schemeClr val="bg1">
                        <a:lumMod val="95000"/>
                      </a:schemeClr>
                    </a:solidFill>
                  </a:tcPr>
                </a:tc>
                <a:extLst>
                  <a:ext uri="{0D108BD9-81ED-4DB2-BD59-A6C34878D82A}">
                    <a16:rowId xmlns:a16="http://schemas.microsoft.com/office/drawing/2014/main" val="3376502240"/>
                  </a:ext>
                </a:extLst>
              </a:tr>
              <a:tr h="922046">
                <a:tc vMerge="1">
                  <a:txBody>
                    <a:bodyPr/>
                    <a:lstStyle/>
                    <a:p>
                      <a:pPr algn="ctr"/>
                      <a:endParaRPr lang="en-GB" sz="1600" b="1">
                        <a:solidFill>
                          <a:schemeClr val="bg1"/>
                        </a:solidFill>
                        <a:latin typeface="+mj-lt"/>
                      </a:endParaRPr>
                    </a:p>
                  </a:txBody>
                  <a:tcPr vert="vert270">
                    <a:solidFill>
                      <a:schemeClr val="accent1"/>
                    </a:solid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themes:</a:t>
                      </a:r>
                    </a:p>
                    <a:p>
                      <a:endParaRPr lang="en-GB" sz="1200" kern="1200">
                        <a:solidFill>
                          <a:schemeClr val="tx1"/>
                        </a:solidFill>
                        <a:latin typeface="+mn-lt"/>
                        <a:ea typeface="+mn-ea"/>
                        <a:cs typeface="+mn-cs"/>
                      </a:endParaRPr>
                    </a:p>
                  </a:txBody>
                  <a:tcPr>
                    <a:lnL w="28575" cap="flat" cmpd="sng" algn="ctr">
                      <a:solidFill>
                        <a:schemeClr val="bg1"/>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lumMod val="95000"/>
                      </a:schemeClr>
                    </a:solid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themes:</a:t>
                      </a:r>
                    </a:p>
                    <a:p>
                      <a:endParaRPr lang="en-GB" sz="1200" kern="120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28575"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noFill/>
                  </a:tcPr>
                </a:tc>
                <a:tc hMerge="1">
                  <a:txBody>
                    <a:bodyPr/>
                    <a:lstStyle/>
                    <a:p>
                      <a:endParaRPr lang="en-GB"/>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latin typeface="+mn-lt"/>
                          <a:ea typeface="+mn-ea"/>
                          <a:cs typeface="+mn-cs"/>
                        </a:rPr>
                        <a:t>Message themes:</a:t>
                      </a:r>
                    </a:p>
                    <a:p>
                      <a:endParaRPr lang="en-GB" sz="1200" kern="1200">
                        <a:solidFill>
                          <a:schemeClr val="tx1"/>
                        </a:solidFill>
                        <a:latin typeface="+mn-lt"/>
                        <a:ea typeface="+mn-ea"/>
                        <a:cs typeface="+mn-cs"/>
                      </a:endParaRPr>
                    </a:p>
                  </a:txBody>
                  <a:tcPr>
                    <a:lnL w="28575" cap="flat" cmpd="sng" algn="ctr">
                      <a:solidFill>
                        <a:schemeClr val="accent4"/>
                      </a:solidFill>
                      <a:prstDash val="solid"/>
                      <a:round/>
                      <a:headEnd type="none" w="med" len="med"/>
                      <a:tailEnd type="none" w="med" len="med"/>
                    </a:lnL>
                    <a:lnR w="19050" cap="flat" cmpd="sng" algn="ctr">
                      <a:solidFill>
                        <a:schemeClr val="accent4"/>
                      </a:solidFill>
                      <a:prstDash val="solid"/>
                      <a:round/>
                      <a:headEnd type="none" w="med" len="med"/>
                      <a:tailEnd type="none" w="med" len="med"/>
                    </a:lnR>
                    <a:lnT w="19050" cap="flat" cmpd="sng" algn="ctr">
                      <a:solidFill>
                        <a:schemeClr val="accent4"/>
                      </a:solidFill>
                      <a:prstDash val="sysDot"/>
                      <a:round/>
                      <a:headEnd type="none" w="med" len="med"/>
                      <a:tailEnd type="none" w="med" len="med"/>
                    </a:lnT>
                    <a:lnB w="19050" cap="flat" cmpd="sng" algn="ctr">
                      <a:solidFill>
                        <a:schemeClr val="accent4"/>
                      </a:solidFill>
                      <a:prstDash val="solid"/>
                      <a:round/>
                      <a:headEnd type="none" w="med" len="med"/>
                      <a:tailEnd type="none" w="med" len="med"/>
                    </a:lnB>
                    <a:solidFill>
                      <a:schemeClr val="bg1">
                        <a:lumMod val="95000"/>
                      </a:schemeClr>
                    </a:solidFill>
                  </a:tcPr>
                </a:tc>
                <a:tc hMerge="1">
                  <a:txBody>
                    <a:bodyPr/>
                    <a:lstStyle/>
                    <a:p>
                      <a:endParaRPr lang="en-GB"/>
                    </a:p>
                  </a:txBody>
                  <a:tcPr/>
                </a:tc>
                <a:extLst>
                  <a:ext uri="{0D108BD9-81ED-4DB2-BD59-A6C34878D82A}">
                    <a16:rowId xmlns:a16="http://schemas.microsoft.com/office/drawing/2014/main" val="1872975308"/>
                  </a:ext>
                </a:extLst>
              </a:tr>
            </a:tbl>
          </a:graphicData>
        </a:graphic>
      </p:graphicFrame>
    </p:spTree>
    <p:extLst>
      <p:ext uri="{BB962C8B-B14F-4D97-AF65-F5344CB8AC3E}">
        <p14:creationId xmlns:p14="http://schemas.microsoft.com/office/powerpoint/2010/main" val="84783518"/>
      </p:ext>
    </p:extLst>
  </p:cSld>
  <p:clrMapOvr>
    <a:masterClrMapping/>
  </p:clrMapOvr>
</p:sld>
</file>

<file path=ppt/theme/theme1.xml><?xml version="1.0" encoding="utf-8"?>
<a:theme xmlns:a="http://schemas.openxmlformats.org/drawingml/2006/main" name="Office Theme">
  <a:themeElements>
    <a:clrScheme name="Custom 3">
      <a:dk1>
        <a:srgbClr val="000000"/>
      </a:dk1>
      <a:lt1>
        <a:srgbClr val="FFFFFF"/>
      </a:lt1>
      <a:dk2>
        <a:srgbClr val="44546A"/>
      </a:dk2>
      <a:lt2>
        <a:srgbClr val="E7E6E6"/>
      </a:lt2>
      <a:accent1>
        <a:srgbClr val="00BCEB"/>
      </a:accent1>
      <a:accent2>
        <a:srgbClr val="005073"/>
      </a:accent2>
      <a:accent3>
        <a:srgbClr val="6DBD49"/>
      </a:accent3>
      <a:accent4>
        <a:srgbClr val="FBAB18"/>
      </a:accent4>
      <a:accent5>
        <a:srgbClr val="E2241A"/>
      </a:accent5>
      <a:accent6>
        <a:srgbClr val="FF7033"/>
      </a:accent6>
      <a:hlink>
        <a:srgbClr val="005073"/>
      </a:hlink>
      <a:folHlink>
        <a:srgbClr val="FFB3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0CE608B48AC4B4B8ACBD60C95FA96E5" ma:contentTypeVersion="5" ma:contentTypeDescription="Create a new document." ma:contentTypeScope="" ma:versionID="90831441e65b98f2b5352a10ea9cbe9c">
  <xsd:schema xmlns:xsd="http://www.w3.org/2001/XMLSchema" xmlns:xs="http://www.w3.org/2001/XMLSchema" xmlns:p="http://schemas.microsoft.com/office/2006/metadata/properties" xmlns:ns2="e02cc501-4887-43c3-a92e-ef1a32851065" targetNamespace="http://schemas.microsoft.com/office/2006/metadata/properties" ma:root="true" ma:fieldsID="c346684dd4fd08fd52f0a5d2df855d5f" ns2:_="">
    <xsd:import namespace="e02cc501-4887-43c3-a92e-ef1a3285106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2cc501-4887-43c3-a92e-ef1a328510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0096D86-94DE-4727-A620-4C6E6EE6B475}">
  <ds:schemaRefs>
    <ds:schemaRef ds:uri="http://schemas.microsoft.com/sharepoint/v3/contenttype/forms"/>
  </ds:schemaRefs>
</ds:datastoreItem>
</file>

<file path=customXml/itemProps2.xml><?xml version="1.0" encoding="utf-8"?>
<ds:datastoreItem xmlns:ds="http://schemas.openxmlformats.org/officeDocument/2006/customXml" ds:itemID="{22FB4602-59BB-475A-AADD-DF760F6542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02cc501-4887-43c3-a92e-ef1a3285106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667F3EE-81A7-48C1-B960-8ABA84C291A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4302</TotalTime>
  <Words>1392</Words>
  <Application>Microsoft Macintosh PowerPoint</Application>
  <PresentationFormat>Widescreen</PresentationFormat>
  <Paragraphs>219</Paragraphs>
  <Slides>15</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Communications checklist</vt:lpstr>
      <vt:lpstr>PowerPoint Presentation</vt:lpstr>
      <vt:lpstr>PowerPoint Presentation</vt:lpstr>
      <vt:lpstr>PowerPoint Presentation</vt:lpstr>
      <vt:lpstr>PowerPoint Presentation</vt:lpstr>
      <vt:lpstr>PowerPoint Presentation</vt:lpstr>
      <vt:lpstr>PowerPoint Presentation</vt:lpstr>
      <vt:lpstr>People Manager checklist</vt:lpstr>
      <vt:lpstr>End User Checklist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Save Motion</dc:title>
  <dc:creator>Nicola Band</dc:creator>
  <cp:lastModifiedBy>Molly Dubow (mdubow)</cp:lastModifiedBy>
  <cp:revision>172</cp:revision>
  <cp:lastPrinted>2019-02-01T14:00:29Z</cp:lastPrinted>
  <dcterms:created xsi:type="dcterms:W3CDTF">2019-01-14T15:21:04Z</dcterms:created>
  <dcterms:modified xsi:type="dcterms:W3CDTF">2020-03-05T21:52:22Z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0x010100C0CE608B48AC4B4B8ACBD60C95FA96E5</vt:lpwstr>
  </property>
  <property fmtid="{D5CDD505-2E9C-101B-9397-08002B2CF9AE}" pid="3" name="AuthorIds_UIVersion_1536">
    <vt:lpwstr>6</vt:lpwstr>
  </property>
  <property fmtid="{D5CDD505-2E9C-101B-9397-08002B2CF9AE}" pid="4" name="AuthorIds_UIVersion_4096">
    <vt:lpwstr>14</vt:lpwstr>
  </property>
  <property fmtid="{D5CDD505-2E9C-101B-9397-08002B2CF9AE}" pid="5" name="AuthorIds_UIVersion_7680">
    <vt:lpwstr>14</vt:lpwstr>
  </property>
  <property fmtid="{D5CDD505-2E9C-101B-9397-08002B2CF9AE}" pid="6" name="AuthorIds_UIVersion_8192">
    <vt:lpwstr>14</vt:lpwstr>
  </property>
</Properties>
</file>