
<file path=[Content_Types].xml><?xml version="1.0" encoding="utf-8"?>
<Types xmlns="http://schemas.openxmlformats.org/package/2006/content-types">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2"/>
  </p:notesMasterIdLst>
  <p:sldIdLst>
    <p:sldId id="294" r:id="rId5"/>
    <p:sldId id="319" r:id="rId6"/>
    <p:sldId id="327" r:id="rId7"/>
    <p:sldId id="328" r:id="rId8"/>
    <p:sldId id="329" r:id="rId9"/>
    <p:sldId id="341" r:id="rId10"/>
    <p:sldId id="342" r:id="rId11"/>
    <p:sldId id="343" r:id="rId12"/>
    <p:sldId id="344" r:id="rId13"/>
    <p:sldId id="345" r:id="rId14"/>
    <p:sldId id="335" r:id="rId15"/>
    <p:sldId id="346" r:id="rId16"/>
    <p:sldId id="347" r:id="rId17"/>
    <p:sldId id="348" r:id="rId18"/>
    <p:sldId id="349" r:id="rId19"/>
    <p:sldId id="350" r:id="rId20"/>
    <p:sldId id="324"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96" userDrawn="1">
          <p15:clr>
            <a:srgbClr val="A4A3A4"/>
          </p15:clr>
        </p15:guide>
        <p15:guide id="2" pos="4704" userDrawn="1">
          <p15:clr>
            <a:srgbClr val="A4A3A4"/>
          </p15:clr>
        </p15:guide>
        <p15:guide id="3" orient="horz" pos="2818" userDrawn="1">
          <p15:clr>
            <a:srgbClr val="A4A3A4"/>
          </p15:clr>
        </p15:guide>
        <p15:guide id="4" orient="horz" pos="1593"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837"/>
    <p:restoredTop sz="94674"/>
  </p:normalViewPr>
  <p:slideViewPr>
    <p:cSldViewPr snapToGrid="0">
      <p:cViewPr varScale="1">
        <p:scale>
          <a:sx n="124" d="100"/>
          <a:sy n="124" d="100"/>
        </p:scale>
        <p:origin x="1136" y="168"/>
      </p:cViewPr>
      <p:guideLst>
        <p:guide orient="horz" pos="1296"/>
        <p:guide pos="4704"/>
        <p:guide orient="horz" pos="2818"/>
        <p:guide orient="horz" pos="159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12/16/19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a:p>
        </p:txBody>
      </p:sp>
    </p:spTree>
    <p:extLst>
      <p:ext uri="{BB962C8B-B14F-4D97-AF65-F5344CB8AC3E}">
        <p14:creationId xmlns:p14="http://schemas.microsoft.com/office/powerpoint/2010/main" val="1425417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a:p>
        </p:txBody>
      </p:sp>
    </p:spTree>
    <p:extLst>
      <p:ext uri="{BB962C8B-B14F-4D97-AF65-F5344CB8AC3E}">
        <p14:creationId xmlns:p14="http://schemas.microsoft.com/office/powerpoint/2010/main" val="1694405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6</a:t>
            </a:fld>
            <a:endParaRPr lang="en-US"/>
          </a:p>
        </p:txBody>
      </p:sp>
    </p:spTree>
    <p:extLst>
      <p:ext uri="{BB962C8B-B14F-4D97-AF65-F5344CB8AC3E}">
        <p14:creationId xmlns:p14="http://schemas.microsoft.com/office/powerpoint/2010/main" val="10759012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7</a:t>
            </a:fld>
            <a:endParaRPr lang="en-US"/>
          </a:p>
        </p:txBody>
      </p:sp>
    </p:spTree>
    <p:extLst>
      <p:ext uri="{BB962C8B-B14F-4D97-AF65-F5344CB8AC3E}">
        <p14:creationId xmlns:p14="http://schemas.microsoft.com/office/powerpoint/2010/main" val="1397675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a:p>
        </p:txBody>
      </p:sp>
    </p:spTree>
    <p:extLst>
      <p:ext uri="{BB962C8B-B14F-4D97-AF65-F5344CB8AC3E}">
        <p14:creationId xmlns:p14="http://schemas.microsoft.com/office/powerpoint/2010/main" val="177295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a:p>
        </p:txBody>
      </p:sp>
    </p:spTree>
    <p:extLst>
      <p:ext uri="{BB962C8B-B14F-4D97-AF65-F5344CB8AC3E}">
        <p14:creationId xmlns:p14="http://schemas.microsoft.com/office/powerpoint/2010/main" val="1888677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10</a:t>
            </a:fld>
            <a:endParaRPr lang="en-US"/>
          </a:p>
        </p:txBody>
      </p:sp>
    </p:spTree>
    <p:extLst>
      <p:ext uri="{BB962C8B-B14F-4D97-AF65-F5344CB8AC3E}">
        <p14:creationId xmlns:p14="http://schemas.microsoft.com/office/powerpoint/2010/main" val="630424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lang="en-US" smtClean="0"/>
              <a:t>12/16/19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lang="en-US" smtClean="0"/>
              <a:t>12/16/19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E59386-E374-834A-B45C-45B638025929}" type="datetimeFigureOut">
              <a:rPr lang="en-US" smtClean="0"/>
              <a:t>12/16/19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E59386-E374-834A-B45C-45B638025929}" type="datetimeFigureOut">
              <a:rPr lang="en-US" smtClean="0"/>
              <a:t>12/16/19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lang="en-US" dirty="0"/>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12/16/19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chemeClr val="accent2"/>
              </a:solidFill>
              <a:effectLst/>
              <a:uLnTx/>
              <a:uFillTx/>
              <a:latin typeface="Calibri" panose="020F0502020204030204"/>
              <a:ea typeface=""/>
              <a:cs typeface=""/>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12/16/19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Calibri" panose="020F0502020204030204"/>
              <a:ea typeface=""/>
              <a:cs typeface=""/>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12/16/19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Calibri" panose="020F0502020204030204"/>
              <a:ea typeface=""/>
              <a:cs typeface=""/>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
        <p:nvSpPr>
          <p:cNvPr id="9" name="Title 1"/>
          <p:cNvSpPr txBox="1">
            <a:spLocks/>
          </p:cNvSpPr>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tabLst/>
              <a:defRPr/>
            </a:pPr>
            <a:r>
              <a:rPr kumimoji="0" lang="en-GB" sz="4600" b="0" i="0" u="none" strike="noStrike" kern="1200" cap="none" spc="0" normalizeH="0" baseline="0" noProof="0" dirty="0">
                <a:ln>
                  <a:noFill/>
                </a:ln>
                <a:solidFill>
                  <a:srgbClr val="005073"/>
                </a:solidFill>
                <a:effectLst/>
                <a:uLnTx/>
                <a:uFillTx/>
                <a:latin typeface="Calibri Light" panose="020F0302020204030204"/>
                <a:ea typeface="CiscoSansTT Thin" charset="0"/>
                <a:cs typeface="CiscoSansTT Thin" charset="0"/>
              </a:rPr>
              <a:t>Section Title Goes Here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lang="en-US" smtClean="0"/>
              <a:t>12/16/19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E59386-E374-834A-B45C-45B638025929}" type="datetimeFigureOut">
              <a:rPr lang="en-US" smtClean="0"/>
              <a:t>12/16/19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E59386-E374-834A-B45C-45B638025929}" type="datetimeFigureOut">
              <a:rPr lang="en-US" smtClean="0"/>
              <a:t>12/16/19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E59386-E374-834A-B45C-45B638025929}" type="datetimeFigureOut">
              <a:rPr lang="en-US" smtClean="0"/>
              <a:t>12/16/19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lang="en-US" smtClean="0"/>
              <a:t>12/16/19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86" r:id="rId4"/>
    <p:sldLayoutId id="2147483685" r:id="rId5"/>
    <p:sldLayoutId id="2147483675" r:id="rId6"/>
    <p:sldLayoutId id="2147483676" r:id="rId7"/>
    <p:sldLayoutId id="2147483677" r:id="rId8"/>
    <p:sldLayoutId id="2147483678" r:id="rId9"/>
    <p:sldLayoutId id="2147483680" r:id="rId10"/>
    <p:sldLayoutId id="2147483681" r:id="rId11"/>
    <p:sldLayoutId id="2147483682" r:id="rId12"/>
    <p:sldLayoutId id="2147483683" r:id="rId13"/>
  </p:sldLayoutIdLst>
  <p:txStyles>
    <p:title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32" userDrawn="1">
          <p15:clr>
            <a:srgbClr val="F26B43"/>
          </p15:clr>
        </p15:guide>
        <p15:guide id="3" pos="3704"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73" userDrawn="1">
          <p15:clr>
            <a:srgbClr val="F26B43"/>
          </p15:clr>
        </p15:guide>
        <p15:guide id="9" pos="1935" userDrawn="1">
          <p15:clr>
            <a:srgbClr val="F26B43"/>
          </p15:clr>
        </p15:guide>
        <p15:guide id="10" pos="2207" userDrawn="1">
          <p15:clr>
            <a:srgbClr val="F26B43"/>
          </p15:clr>
        </p15:guide>
        <p15:guide id="11" pos="3976" userDrawn="1">
          <p15:clr>
            <a:srgbClr val="F26B43"/>
          </p15:clr>
        </p15:guide>
        <p15:guide id="12" orient="horz" pos="1298" userDrawn="1">
          <p15:clr>
            <a:srgbClr val="F26B43"/>
          </p15:clr>
        </p15:guide>
        <p15:guide id="13" orient="horz" pos="867" userDrawn="1">
          <p15:clr>
            <a:srgbClr val="F26B43"/>
          </p15:clr>
        </p15:guide>
        <p15:guide id="14" orient="horz" pos="1071" userDrawn="1">
          <p15:clr>
            <a:srgbClr val="F26B43"/>
          </p15:clr>
        </p15:guide>
        <p15:guide id="15" orient="horz" pos="6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help.webex.com/en-us/WBX000026396/Cisco-Webex-and-3rd-Party-Support-Utilitie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help.webex.com/en-us/ni3wlvw/Troubleshoot-Cisco-Webex-Meetings-in-Cisco-Webex-Control-Hub" TargetMode="External"/><Relationship Id="rId3" Type="http://schemas.openxmlformats.org/officeDocument/2006/relationships/hyperlink" Target="http://callinghelp.cisco.com/" TargetMode="External"/><Relationship Id="rId7" Type="http://schemas.openxmlformats.org/officeDocument/2006/relationships/hyperlink" Target="https://help.webex.com/en-us/WBX000029055/Webex-Meetings-Help-Articles"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6" Type="http://schemas.openxmlformats.org/officeDocument/2006/relationships/hyperlink" Target="https://help.webex.com/en-us/ncp9h8c/Cisco-Webex-Meetings-Release-Notes-WBS39" TargetMode="External"/><Relationship Id="rId5" Type="http://schemas.openxmlformats.org/officeDocument/2006/relationships/hyperlink" Target="https://help.webex.com/en-us/mqkve8/Cisco-Webex-Teams-Release-Notes" TargetMode="External"/><Relationship Id="rId4" Type="http://schemas.openxmlformats.org/officeDocument/2006/relationships/hyperlink" Target="https://status.webex.co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callinghelp.cisco.com/" TargetMode="External"/><Relationship Id="rId2" Type="http://schemas.openxmlformats.org/officeDocument/2006/relationships/hyperlink" Target="https://help.webex.com/" TargetMode="External"/><Relationship Id="rId1" Type="http://schemas.openxmlformats.org/officeDocument/2006/relationships/slideLayout" Target="../slideLayouts/slideLayout2.xml"/><Relationship Id="rId4" Type="http://schemas.openxmlformats.org/officeDocument/2006/relationships/hyperlink" Target="https://help.webex.com/landing/onlineclasse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685800" y="685800"/>
            <a:ext cx="659553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lvl="0">
              <a:defRPr/>
            </a:pPr>
            <a:r>
              <a:rPr lang="en-GB" sz="5000" dirty="0">
                <a:solidFill>
                  <a:srgbClr val="005073"/>
                </a:solidFill>
              </a:rPr>
              <a:t>Preparing your IT support teams for </a:t>
            </a:r>
            <a:r>
              <a:rPr lang="en-GB" sz="5000" dirty="0" err="1">
                <a:solidFill>
                  <a:srgbClr val="005073"/>
                </a:solidFill>
              </a:rPr>
              <a:t>Webex</a:t>
            </a:r>
            <a:endParaRPr kumimoji="0" lang="en-GB" sz="5000" b="0" i="0" u="none" strike="noStrike" kern="1200" cap="none" spc="0" normalizeH="0" baseline="0" noProof="0" dirty="0">
              <a:ln>
                <a:noFill/>
              </a:ln>
              <a:solidFill>
                <a:srgbClr val="005073"/>
              </a:solidFill>
              <a:effectLst/>
              <a:uLnTx/>
              <a:uFillTx/>
              <a:ea typeface="CiscoSansTT Thin" charset="0"/>
              <a:cs typeface="CiscoSansTT Thin" charset="0"/>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812323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09663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sp>
        <p:nvSpPr>
          <p:cNvPr id="13" name="Rectangle 12">
            <a:extLst>
              <a:ext uri="{FF2B5EF4-FFF2-40B4-BE49-F238E27FC236}">
                <a16:creationId xmlns:a16="http://schemas.microsoft.com/office/drawing/2014/main" id="{A3F86135-854D-4941-BCBB-0CE11C3DBC2C}"/>
              </a:ext>
            </a:extLst>
          </p:cNvPr>
          <p:cNvSpPr/>
          <p:nvPr/>
        </p:nvSpPr>
        <p:spPr>
          <a:xfrm>
            <a:off x="1141111" y="3211348"/>
            <a:ext cx="2559019" cy="2308324"/>
          </a:xfrm>
          <a:prstGeom prst="rect">
            <a:avLst/>
          </a:prstGeom>
        </p:spPr>
        <p:txBody>
          <a:bodyPr wrap="square" lIns="0" tIns="0" rIns="0" bIns="0" numCol="1" spcCol="360000">
            <a:spAutoFit/>
          </a:bodyPr>
          <a:lstStyle/>
          <a:p>
            <a:pPr>
              <a:spcAft>
                <a:spcPts val="1200"/>
              </a:spcAft>
            </a:pPr>
            <a:r>
              <a:rPr lang="en-GB" sz="1400" dirty="0">
                <a:latin typeface="+mj-lt"/>
              </a:rPr>
              <a:t>You will need to train all </a:t>
            </a:r>
            <a:br>
              <a:rPr lang="en-GB" sz="1400" dirty="0">
                <a:latin typeface="+mj-lt"/>
              </a:rPr>
            </a:br>
            <a:r>
              <a:rPr lang="en-GB" sz="1400" dirty="0">
                <a:latin typeface="+mj-lt"/>
              </a:rPr>
              <a:t>IT support staff both as everyday users and technical trouble shooters. Consult with your key contacts about different training needs, e.g. local IT vs Service Desk, and admin vs non-admin.</a:t>
            </a:r>
          </a:p>
          <a:p>
            <a:pPr>
              <a:spcAft>
                <a:spcPts val="1200"/>
              </a:spcAft>
            </a:pPr>
            <a:r>
              <a:rPr lang="en-GB" sz="1400" dirty="0">
                <a:latin typeface="+mj-lt"/>
              </a:rPr>
              <a:t>We recommend training them as users first and as support staff second.</a:t>
            </a: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dirty="0">
                <a:solidFill>
                  <a:schemeClr val="accent3"/>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dirty="0">
                <a:solidFill>
                  <a:schemeClr val="accent3"/>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dirty="0">
                <a:solidFill>
                  <a:schemeClr val="accent3"/>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dirty="0">
                <a:solidFill>
                  <a:schemeClr val="accent3"/>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dirty="0">
                <a:solidFill>
                  <a:schemeClr val="accent3"/>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b="1" dirty="0">
                <a:solidFill>
                  <a:schemeClr val="bg1"/>
                </a:solidFill>
              </a:rPr>
              <a:t>06</a:t>
            </a:r>
          </a:p>
        </p:txBody>
      </p:sp>
      <p:sp>
        <p:nvSpPr>
          <p:cNvPr id="41" name="Rectangle 40">
            <a:extLst>
              <a:ext uri="{FF2B5EF4-FFF2-40B4-BE49-F238E27FC236}">
                <a16:creationId xmlns:a16="http://schemas.microsoft.com/office/drawing/2014/main" id="{98D30429-3D59-8841-B0B3-D9E00984EA78}"/>
              </a:ext>
            </a:extLst>
          </p:cNvPr>
          <p:cNvSpPr/>
          <p:nvPr/>
        </p:nvSpPr>
        <p:spPr>
          <a:xfrm>
            <a:off x="4089984" y="3212854"/>
            <a:ext cx="7081282" cy="2683170"/>
          </a:xfrm>
          <a:prstGeom prst="rect">
            <a:avLst/>
          </a:prstGeom>
        </p:spPr>
        <p:txBody>
          <a:bodyPr wrap="square" lIns="0" tIns="0" rIns="0" bIns="0" numCol="2" spcCol="180000">
            <a:spAutoFit/>
          </a:bodyPr>
          <a:lstStyle/>
          <a:p>
            <a:pPr>
              <a:spcAft>
                <a:spcPts val="600"/>
              </a:spcAft>
            </a:pPr>
            <a:r>
              <a:rPr lang="en-GB" dirty="0"/>
              <a:t>As users, answer:</a:t>
            </a:r>
          </a:p>
          <a:p>
            <a:pPr marL="171450" indent="-171450">
              <a:spcAft>
                <a:spcPts val="600"/>
              </a:spcAft>
              <a:buFont typeface="Arial" charset="0"/>
              <a:buChar char="•"/>
            </a:pPr>
            <a:r>
              <a:rPr lang="en-GB" sz="1200" dirty="0">
                <a:latin typeface="+mj-lt"/>
              </a:rPr>
              <a:t>What is </a:t>
            </a:r>
            <a:r>
              <a:rPr lang="en-GB" sz="1200" dirty="0" err="1">
                <a:latin typeface="+mj-lt"/>
              </a:rPr>
              <a:t>Webex</a:t>
            </a:r>
            <a:r>
              <a:rPr lang="en-GB" sz="1200" dirty="0">
                <a:latin typeface="+mj-lt"/>
              </a:rPr>
              <a:t> and what services are we deploying? </a:t>
            </a:r>
          </a:p>
          <a:p>
            <a:pPr marL="171450" indent="-171450">
              <a:spcAft>
                <a:spcPts val="600"/>
              </a:spcAft>
              <a:buFont typeface="Arial" charset="0"/>
              <a:buChar char="•"/>
            </a:pPr>
            <a:r>
              <a:rPr lang="en-GB" sz="1200" dirty="0">
                <a:latin typeface="+mj-lt"/>
              </a:rPr>
              <a:t>Why are we rolling it out?</a:t>
            </a:r>
          </a:p>
          <a:p>
            <a:pPr marL="171450" indent="-171450">
              <a:spcAft>
                <a:spcPts val="600"/>
              </a:spcAft>
              <a:buFont typeface="Arial" charset="0"/>
              <a:buChar char="•"/>
            </a:pPr>
            <a:r>
              <a:rPr lang="en-GB" sz="1200" dirty="0">
                <a:latin typeface="+mj-lt"/>
              </a:rPr>
              <a:t>How do I get started?</a:t>
            </a:r>
          </a:p>
          <a:p>
            <a:pPr marL="171450" indent="-171450">
              <a:spcAft>
                <a:spcPts val="600"/>
              </a:spcAft>
              <a:buFont typeface="Arial" charset="0"/>
              <a:buChar char="•"/>
            </a:pPr>
            <a:r>
              <a:rPr lang="en-GB" sz="1200" dirty="0">
                <a:latin typeface="+mj-lt"/>
              </a:rPr>
              <a:t>What key functionality must I master?</a:t>
            </a:r>
          </a:p>
          <a:p>
            <a:pPr marL="171450" indent="-171450">
              <a:spcAft>
                <a:spcPts val="600"/>
              </a:spcAft>
              <a:buFont typeface="Arial" charset="0"/>
              <a:buChar char="•"/>
            </a:pPr>
            <a:r>
              <a:rPr lang="en-GB" sz="1200" dirty="0">
                <a:latin typeface="+mj-lt"/>
              </a:rPr>
              <a:t>Where can I find learning resources?</a:t>
            </a:r>
            <a:endParaRPr lang="en-GB" dirty="0"/>
          </a:p>
          <a:p>
            <a:pPr>
              <a:spcAft>
                <a:spcPts val="600"/>
              </a:spcAft>
            </a:pPr>
            <a:endParaRPr lang="en-GB" dirty="0"/>
          </a:p>
          <a:p>
            <a:pPr>
              <a:spcAft>
                <a:spcPts val="600"/>
              </a:spcAft>
            </a:pPr>
            <a:endParaRPr lang="en-GB" dirty="0"/>
          </a:p>
          <a:p>
            <a:pPr>
              <a:spcAft>
                <a:spcPts val="600"/>
              </a:spcAft>
            </a:pPr>
            <a:endParaRPr lang="en-GB" dirty="0"/>
          </a:p>
          <a:p>
            <a:pPr>
              <a:spcAft>
                <a:spcPts val="600"/>
              </a:spcAft>
            </a:pPr>
            <a:r>
              <a:rPr lang="en-GB" dirty="0"/>
              <a:t>As support staff, answer:</a:t>
            </a:r>
          </a:p>
          <a:p>
            <a:pPr marL="171450" indent="-171450">
              <a:spcAft>
                <a:spcPts val="600"/>
              </a:spcAft>
              <a:buFont typeface="Arial" charset="0"/>
              <a:buChar char="•"/>
            </a:pPr>
            <a:r>
              <a:rPr lang="en-GB" sz="1200" dirty="0">
                <a:latin typeface="+mj-lt"/>
              </a:rPr>
              <a:t>What are typical troubleshooting scenarios?</a:t>
            </a:r>
          </a:p>
          <a:p>
            <a:pPr marL="171450" indent="-171450">
              <a:spcAft>
                <a:spcPts val="600"/>
              </a:spcAft>
              <a:buFont typeface="Arial" charset="0"/>
              <a:buChar char="•"/>
            </a:pPr>
            <a:r>
              <a:rPr lang="en-GB" sz="1200" dirty="0">
                <a:latin typeface="+mj-lt"/>
              </a:rPr>
              <a:t>What is the agreed support process for </a:t>
            </a:r>
            <a:r>
              <a:rPr lang="en-GB" sz="1200" dirty="0" err="1">
                <a:latin typeface="+mj-lt"/>
              </a:rPr>
              <a:t>Webex</a:t>
            </a:r>
            <a:r>
              <a:rPr lang="en-GB" sz="1200" dirty="0">
                <a:latin typeface="+mj-lt"/>
              </a:rPr>
              <a:t>?</a:t>
            </a:r>
          </a:p>
          <a:p>
            <a:pPr marL="171450" indent="-171450">
              <a:spcAft>
                <a:spcPts val="600"/>
              </a:spcAft>
              <a:buFont typeface="Arial" charset="0"/>
              <a:buChar char="•"/>
            </a:pPr>
            <a:r>
              <a:rPr lang="en-GB" sz="1200" dirty="0">
                <a:latin typeface="+mj-lt"/>
              </a:rPr>
              <a:t>What is the escalation process?</a:t>
            </a:r>
          </a:p>
          <a:p>
            <a:pPr marL="171450" indent="-171450">
              <a:spcAft>
                <a:spcPts val="600"/>
              </a:spcAft>
              <a:buFont typeface="Arial" charset="0"/>
              <a:buChar char="•"/>
            </a:pPr>
            <a:r>
              <a:rPr lang="en-GB" sz="1200" dirty="0">
                <a:latin typeface="+mj-lt"/>
              </a:rPr>
              <a:t>How can we request configuration changes?</a:t>
            </a:r>
          </a:p>
          <a:p>
            <a:pPr marL="171450" indent="-171450">
              <a:spcAft>
                <a:spcPts val="600"/>
              </a:spcAft>
              <a:buFont typeface="Arial" charset="0"/>
              <a:buChar char="•"/>
            </a:pPr>
            <a:r>
              <a:rPr lang="en-GB" sz="1200" dirty="0">
                <a:latin typeface="+mj-lt"/>
              </a:rPr>
              <a:t>What knowledge base (KB) articles have we created?</a:t>
            </a:r>
          </a:p>
        </p:txBody>
      </p:sp>
      <p:sp>
        <p:nvSpPr>
          <p:cNvPr id="42" name="Rounded Rectangle 41"/>
          <p:cNvSpPr/>
          <p:nvPr/>
        </p:nvSpPr>
        <p:spPr>
          <a:xfrm>
            <a:off x="3884428" y="5188688"/>
            <a:ext cx="5876260" cy="1049079"/>
          </a:xfrm>
          <a:prstGeom prst="roundRect">
            <a:avLst>
              <a:gd name="adj" fmla="val 9394"/>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997842" y="5295586"/>
            <a:ext cx="5649432" cy="800219"/>
          </a:xfrm>
          <a:prstGeom prst="rect">
            <a:avLst/>
          </a:prstGeom>
        </p:spPr>
        <p:txBody>
          <a:bodyPr wrap="square">
            <a:spAutoFit/>
          </a:bodyPr>
          <a:lstStyle/>
          <a:p>
            <a:r>
              <a:rPr lang="en-GB" b="1" dirty="0">
                <a:solidFill>
                  <a:schemeClr val="bg1"/>
                </a:solidFill>
                <a:latin typeface="+mj-lt"/>
              </a:rPr>
              <a:t>Top tip</a:t>
            </a:r>
          </a:p>
          <a:p>
            <a:r>
              <a:rPr lang="en-GB" sz="1400" dirty="0">
                <a:solidFill>
                  <a:schemeClr val="bg1"/>
                </a:solidFill>
                <a:latin typeface="+mj-lt"/>
              </a:rPr>
              <a:t>The best way to learn about </a:t>
            </a:r>
            <a:r>
              <a:rPr lang="en-GB" sz="1400" dirty="0" err="1">
                <a:solidFill>
                  <a:schemeClr val="bg1"/>
                </a:solidFill>
                <a:latin typeface="+mj-lt"/>
              </a:rPr>
              <a:t>Webex</a:t>
            </a:r>
            <a:r>
              <a:rPr lang="en-GB" sz="1400" dirty="0">
                <a:solidFill>
                  <a:schemeClr val="bg1"/>
                </a:solidFill>
                <a:latin typeface="+mj-lt"/>
              </a:rPr>
              <a:t> is in </a:t>
            </a:r>
            <a:r>
              <a:rPr lang="en-GB" sz="1400" dirty="0" err="1">
                <a:solidFill>
                  <a:schemeClr val="bg1"/>
                </a:solidFill>
                <a:latin typeface="+mj-lt"/>
              </a:rPr>
              <a:t>Webex</a:t>
            </a:r>
            <a:r>
              <a:rPr lang="en-GB" sz="1400" dirty="0">
                <a:solidFill>
                  <a:schemeClr val="bg1"/>
                </a:solidFill>
                <a:latin typeface="+mj-lt"/>
              </a:rPr>
              <a:t>. Some face-to-face training may be required but where possible deliver training through </a:t>
            </a:r>
            <a:r>
              <a:rPr lang="en-GB" sz="1400" dirty="0" err="1">
                <a:solidFill>
                  <a:schemeClr val="bg1"/>
                </a:solidFill>
                <a:latin typeface="+mj-lt"/>
              </a:rPr>
              <a:t>Webex</a:t>
            </a:r>
            <a:r>
              <a:rPr lang="en-GB" sz="1400" dirty="0">
                <a:solidFill>
                  <a:schemeClr val="bg1"/>
                </a:solidFill>
                <a:latin typeface="+mj-lt"/>
              </a:rPr>
              <a:t>.</a:t>
            </a:r>
          </a:p>
        </p:txBody>
      </p:sp>
    </p:spTree>
    <p:extLst>
      <p:ext uri="{BB962C8B-B14F-4D97-AF65-F5344CB8AC3E}">
        <p14:creationId xmlns:p14="http://schemas.microsoft.com/office/powerpoint/2010/main" val="277433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Final thoughts…</a:t>
            </a:r>
          </a:p>
        </p:txBody>
      </p:sp>
      <p:sp>
        <p:nvSpPr>
          <p:cNvPr id="3" name="Content Placeholder 2">
            <a:extLst>
              <a:ext uri="{FF2B5EF4-FFF2-40B4-BE49-F238E27FC236}">
                <a16:creationId xmlns:a16="http://schemas.microsoft.com/office/drawing/2014/main" id="{2525947B-0779-804E-9EB4-CDDA41081E16}"/>
              </a:ext>
            </a:extLst>
          </p:cNvPr>
          <p:cNvSpPr>
            <a:spLocks noGrp="1"/>
          </p:cNvSpPr>
          <p:nvPr>
            <p:ph idx="1"/>
          </p:nvPr>
        </p:nvSpPr>
        <p:spPr>
          <a:xfrm>
            <a:off x="3503612" y="2528888"/>
            <a:ext cx="6639848" cy="3113456"/>
          </a:xfrm>
        </p:spPr>
        <p:txBody>
          <a:bodyPr>
            <a:normAutofit/>
          </a:bodyPr>
          <a:lstStyle/>
          <a:p>
            <a:pPr marL="0" indent="0">
              <a:lnSpc>
                <a:spcPct val="100000"/>
              </a:lnSpc>
              <a:spcBef>
                <a:spcPts val="0"/>
              </a:spcBef>
              <a:spcAft>
                <a:spcPts val="1800"/>
              </a:spcAft>
              <a:buNone/>
            </a:pPr>
            <a:r>
              <a:rPr lang="en-GB" sz="1800" dirty="0">
                <a:solidFill>
                  <a:schemeClr val="tx1"/>
                </a:solidFill>
                <a:latin typeface="+mj-lt"/>
              </a:rPr>
              <a:t>Once you have prepared all IT support staff, allow some time for the learning to embed in before launching to the general population.</a:t>
            </a:r>
          </a:p>
          <a:p>
            <a:pPr marL="0" indent="0">
              <a:lnSpc>
                <a:spcPct val="100000"/>
              </a:lnSpc>
              <a:spcBef>
                <a:spcPts val="0"/>
              </a:spcBef>
              <a:spcAft>
                <a:spcPts val="1800"/>
              </a:spcAft>
              <a:buNone/>
            </a:pPr>
            <a:r>
              <a:rPr lang="en-GB" sz="1800" dirty="0">
                <a:solidFill>
                  <a:schemeClr val="tx1"/>
                </a:solidFill>
                <a:latin typeface="+mj-lt"/>
              </a:rPr>
              <a:t>Encourage IT leaders and managers to convert existing meetings to Webex so that everyone becomes familiar. </a:t>
            </a:r>
          </a:p>
          <a:p>
            <a:pPr marL="0" indent="0">
              <a:lnSpc>
                <a:spcPct val="100000"/>
              </a:lnSpc>
              <a:spcBef>
                <a:spcPts val="0"/>
              </a:spcBef>
              <a:spcAft>
                <a:spcPts val="1800"/>
              </a:spcAft>
              <a:buNone/>
            </a:pPr>
            <a:r>
              <a:rPr lang="en-GB" sz="1800" dirty="0">
                <a:solidFill>
                  <a:schemeClr val="tx1"/>
                </a:solidFill>
                <a:latin typeface="+mj-lt"/>
              </a:rPr>
              <a:t>Encourage experimentation, testing, and pushing the boundaries. </a:t>
            </a:r>
            <a:br>
              <a:rPr lang="en-GB" sz="1800" dirty="0">
                <a:solidFill>
                  <a:schemeClr val="tx1"/>
                </a:solidFill>
                <a:latin typeface="+mj-lt"/>
              </a:rPr>
            </a:br>
            <a:r>
              <a:rPr lang="en-GB" sz="1800" dirty="0">
                <a:solidFill>
                  <a:schemeClr val="tx1"/>
                </a:solidFill>
                <a:latin typeface="+mj-lt"/>
              </a:rPr>
              <a:t>IT support staff need to understand exactly what users will experience.</a:t>
            </a:r>
          </a:p>
          <a:p>
            <a:pPr marL="0" indent="0">
              <a:lnSpc>
                <a:spcPct val="100000"/>
              </a:lnSpc>
              <a:spcBef>
                <a:spcPts val="0"/>
              </a:spcBef>
              <a:spcAft>
                <a:spcPts val="1800"/>
              </a:spcAft>
              <a:buNone/>
            </a:pPr>
            <a:r>
              <a:rPr lang="en-GB" sz="1800" dirty="0">
                <a:solidFill>
                  <a:schemeClr val="tx1"/>
                </a:solidFill>
                <a:latin typeface="+mj-lt"/>
              </a:rPr>
              <a:t>Invite feedback, questions, and reporting of issues so that they can be fixed before launch.</a:t>
            </a: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16723906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Troubleshooting basics</a:t>
            </a:r>
          </a:p>
        </p:txBody>
      </p:sp>
      <p:graphicFrame>
        <p:nvGraphicFramePr>
          <p:cNvPr id="6" name="Table 5"/>
          <p:cNvGraphicFramePr>
            <a:graphicFrameLocks noGrp="1"/>
          </p:cNvGraphicFramePr>
          <p:nvPr>
            <p:extLst>
              <p:ext uri="{D42A27DB-BD31-4B8C-83A1-F6EECF244321}">
                <p14:modId xmlns:p14="http://schemas.microsoft.com/office/powerpoint/2010/main" val="50495438"/>
              </p:ext>
            </p:extLst>
          </p:nvPr>
        </p:nvGraphicFramePr>
        <p:xfrm>
          <a:off x="685800" y="1488147"/>
          <a:ext cx="10836000" cy="4616160"/>
        </p:xfrm>
        <a:graphic>
          <a:graphicData uri="http://schemas.openxmlformats.org/drawingml/2006/table">
            <a:tbl>
              <a:tblPr firstRow="1" bandRow="1">
                <a:tableStyleId>{5C22544A-7EE6-4342-B048-85BDC9FD1C3A}</a:tableStyleId>
              </a:tblPr>
              <a:tblGrid>
                <a:gridCol w="1405270">
                  <a:extLst>
                    <a:ext uri="{9D8B030D-6E8A-4147-A177-3AD203B41FA5}">
                      <a16:colId xmlns:a16="http://schemas.microsoft.com/office/drawing/2014/main" val="20000"/>
                    </a:ext>
                  </a:extLst>
                </a:gridCol>
                <a:gridCol w="2601432">
                  <a:extLst>
                    <a:ext uri="{9D8B030D-6E8A-4147-A177-3AD203B41FA5}">
                      <a16:colId xmlns:a16="http://schemas.microsoft.com/office/drawing/2014/main" val="20001"/>
                    </a:ext>
                  </a:extLst>
                </a:gridCol>
                <a:gridCol w="6829298">
                  <a:extLst>
                    <a:ext uri="{9D8B030D-6E8A-4147-A177-3AD203B41FA5}">
                      <a16:colId xmlns:a16="http://schemas.microsoft.com/office/drawing/2014/main" val="20002"/>
                    </a:ext>
                  </a:extLst>
                </a:gridCol>
              </a:tblGrid>
              <a:tr h="0">
                <a:tc gridSpan="3">
                  <a:txBody>
                    <a:bodyPr/>
                    <a:lstStyle/>
                    <a:p>
                      <a:pPr marL="0" marR="0" indent="0" algn="l" defTabSz="914400" rtl="0" eaLnBrk="1" fontAlgn="auto" latinLnBrk="0" hangingPunct="1">
                        <a:lnSpc>
                          <a:spcPct val="100000"/>
                        </a:lnSpc>
                        <a:spcBef>
                          <a:spcPts val="0"/>
                        </a:spcBef>
                        <a:spcAft>
                          <a:spcPts val="1200"/>
                        </a:spcAft>
                        <a:buClrTx/>
                        <a:buSzTx/>
                        <a:buFont typeface="Arial" charset="0"/>
                        <a:buNone/>
                        <a:tabLst/>
                        <a:defRPr/>
                      </a:pPr>
                      <a:r>
                        <a:rPr lang="en-US" sz="1800" b="1" dirty="0">
                          <a:solidFill>
                            <a:schemeClr val="bg1"/>
                          </a:solidFill>
                          <a:latin typeface="+mj-lt"/>
                          <a:cs typeface="Arial"/>
                        </a:rPr>
                        <a:t>Key</a:t>
                      </a:r>
                      <a:r>
                        <a:rPr lang="en-US" sz="1800" b="1" spc="-13" dirty="0">
                          <a:solidFill>
                            <a:schemeClr val="bg1"/>
                          </a:solidFill>
                          <a:latin typeface="+mj-lt"/>
                          <a:cs typeface="Arial"/>
                        </a:rPr>
                        <a:t> </a:t>
                      </a:r>
                      <a:r>
                        <a:rPr lang="en-US" sz="1800" b="1" dirty="0">
                          <a:solidFill>
                            <a:schemeClr val="bg1"/>
                          </a:solidFill>
                          <a:latin typeface="+mj-lt"/>
                          <a:cs typeface="Arial"/>
                        </a:rPr>
                        <a:t>questions</a:t>
                      </a:r>
                      <a:r>
                        <a:rPr lang="en-US" sz="1800" b="1" spc="-33" dirty="0">
                          <a:solidFill>
                            <a:schemeClr val="bg1"/>
                          </a:solidFill>
                          <a:latin typeface="+mj-lt"/>
                          <a:cs typeface="Arial"/>
                        </a:rPr>
                        <a:t> </a:t>
                      </a:r>
                      <a:r>
                        <a:rPr lang="en-US" sz="1800" b="1" dirty="0">
                          <a:solidFill>
                            <a:schemeClr val="bg1"/>
                          </a:solidFill>
                          <a:latin typeface="+mj-lt"/>
                          <a:cs typeface="Arial"/>
                        </a:rPr>
                        <a:t>to</a:t>
                      </a:r>
                      <a:r>
                        <a:rPr lang="en-US" sz="1800" b="1" spc="-27" dirty="0">
                          <a:solidFill>
                            <a:schemeClr val="bg1"/>
                          </a:solidFill>
                          <a:latin typeface="+mj-lt"/>
                          <a:cs typeface="Arial"/>
                        </a:rPr>
                        <a:t> </a:t>
                      </a:r>
                      <a:r>
                        <a:rPr lang="en-US" sz="1800" b="1" dirty="0">
                          <a:solidFill>
                            <a:schemeClr val="bg1"/>
                          </a:solidFill>
                          <a:latin typeface="+mj-lt"/>
                          <a:cs typeface="Arial"/>
                        </a:rPr>
                        <a:t>ask</a:t>
                      </a:r>
                      <a:r>
                        <a:rPr lang="en-US" sz="1800" b="1" spc="-33" dirty="0">
                          <a:solidFill>
                            <a:schemeClr val="bg1"/>
                          </a:solidFill>
                          <a:latin typeface="+mj-lt"/>
                          <a:cs typeface="Arial"/>
                        </a:rPr>
                        <a:t> </a:t>
                      </a:r>
                      <a:r>
                        <a:rPr lang="en-US" sz="1800" b="1" dirty="0">
                          <a:solidFill>
                            <a:schemeClr val="bg1"/>
                          </a:solidFill>
                          <a:latin typeface="+mj-lt"/>
                          <a:cs typeface="Arial"/>
                        </a:rPr>
                        <a:t>during</a:t>
                      </a:r>
                      <a:r>
                        <a:rPr lang="en-US" sz="1800" b="1" spc="-20" dirty="0">
                          <a:solidFill>
                            <a:schemeClr val="bg1"/>
                          </a:solidFill>
                          <a:latin typeface="+mj-lt"/>
                          <a:cs typeface="Arial"/>
                        </a:rPr>
                        <a:t> </a:t>
                      </a:r>
                      <a:r>
                        <a:rPr lang="en-US" sz="1800" b="1" dirty="0">
                          <a:solidFill>
                            <a:schemeClr val="bg1"/>
                          </a:solidFill>
                          <a:latin typeface="+mj-lt"/>
                          <a:cs typeface="Arial"/>
                        </a:rPr>
                        <a:t>3</a:t>
                      </a:r>
                      <a:r>
                        <a:rPr lang="en-US" sz="1800" b="1" spc="-20" dirty="0">
                          <a:solidFill>
                            <a:schemeClr val="bg1"/>
                          </a:solidFill>
                          <a:latin typeface="+mj-lt"/>
                          <a:cs typeface="Arial"/>
                        </a:rPr>
                        <a:t> </a:t>
                      </a:r>
                      <a:r>
                        <a:rPr lang="en-US" sz="1800" b="1" dirty="0">
                          <a:solidFill>
                            <a:schemeClr val="bg1"/>
                          </a:solidFill>
                          <a:latin typeface="+mj-lt"/>
                          <a:cs typeface="Arial"/>
                        </a:rPr>
                        <a:t>phases</a:t>
                      </a:r>
                      <a:r>
                        <a:rPr lang="en-US" sz="1800" b="1" spc="-33" dirty="0">
                          <a:solidFill>
                            <a:schemeClr val="bg1"/>
                          </a:solidFill>
                          <a:latin typeface="+mj-lt"/>
                          <a:cs typeface="Arial"/>
                        </a:rPr>
                        <a:t> </a:t>
                      </a:r>
                      <a:r>
                        <a:rPr lang="en-US" sz="1800" b="1" dirty="0">
                          <a:solidFill>
                            <a:schemeClr val="bg1"/>
                          </a:solidFill>
                          <a:latin typeface="+mj-lt"/>
                          <a:cs typeface="Arial"/>
                        </a:rPr>
                        <a:t>of</a:t>
                      </a:r>
                      <a:r>
                        <a:rPr lang="en-US" sz="1800" b="1" spc="-27" dirty="0">
                          <a:solidFill>
                            <a:schemeClr val="bg1"/>
                          </a:solidFill>
                          <a:latin typeface="+mj-lt"/>
                          <a:cs typeface="Arial"/>
                        </a:rPr>
                        <a:t> </a:t>
                      </a:r>
                      <a:r>
                        <a:rPr lang="en-US" sz="1800" b="1" dirty="0">
                          <a:solidFill>
                            <a:schemeClr val="bg1"/>
                          </a:solidFill>
                          <a:latin typeface="+mj-lt"/>
                          <a:cs typeface="Arial"/>
                        </a:rPr>
                        <a:t>a</a:t>
                      </a:r>
                      <a:r>
                        <a:rPr lang="en-US" sz="1800" b="1" spc="-20" dirty="0">
                          <a:solidFill>
                            <a:schemeClr val="bg1"/>
                          </a:solidFill>
                          <a:latin typeface="+mj-lt"/>
                          <a:cs typeface="Arial"/>
                        </a:rPr>
                        <a:t> </a:t>
                      </a:r>
                      <a:r>
                        <a:rPr lang="en-US" sz="1800" b="1" dirty="0" err="1">
                          <a:solidFill>
                            <a:schemeClr val="bg1"/>
                          </a:solidFill>
                          <a:latin typeface="+mj-lt"/>
                          <a:cs typeface="Arial"/>
                        </a:rPr>
                        <a:t>Webex</a:t>
                      </a:r>
                      <a:r>
                        <a:rPr lang="en-US" sz="1800" b="1" dirty="0">
                          <a:solidFill>
                            <a:schemeClr val="bg1"/>
                          </a:solidFill>
                          <a:latin typeface="+mj-lt"/>
                          <a:cs typeface="Arial"/>
                        </a:rPr>
                        <a:t> support</a:t>
                      </a:r>
                      <a:r>
                        <a:rPr lang="en-US" sz="1800" b="1" spc="-47" dirty="0">
                          <a:solidFill>
                            <a:schemeClr val="bg1"/>
                          </a:solidFill>
                          <a:latin typeface="+mj-lt"/>
                          <a:cs typeface="Arial"/>
                        </a:rPr>
                        <a:t> </a:t>
                      </a:r>
                      <a:r>
                        <a:rPr lang="en-US" sz="1800" b="1" dirty="0">
                          <a:solidFill>
                            <a:schemeClr val="bg1"/>
                          </a:solidFill>
                          <a:latin typeface="+mj-lt"/>
                          <a:cs typeface="Arial"/>
                        </a:rPr>
                        <a:t>call.</a:t>
                      </a:r>
                    </a:p>
                  </a:txBody>
                  <a:tcPr marL="209160" marR="209160" marT="209160" marB="209160" anchor="ct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accent1"/>
                    </a:solidFill>
                  </a:tcPr>
                </a:tc>
                <a:tc hMerge="1">
                  <a:txBody>
                    <a:bodyPr/>
                    <a:lstStyle/>
                    <a:p>
                      <a:endParaRPr lang="en-US"/>
                    </a:p>
                  </a:txBody>
                  <a:tcPr/>
                </a:tc>
                <a:tc hMerge="1">
                  <a:txBody>
                    <a:bodyPr/>
                    <a:lstStyle/>
                    <a:p>
                      <a:endParaRPr lang="en-US" dirty="0"/>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0">
                <a:tc>
                  <a:txBody>
                    <a:bodyPr/>
                    <a:lstStyle/>
                    <a:p>
                      <a:pPr marL="0" marR="0" indent="0" algn="l" defTabSz="914400" rtl="0" eaLnBrk="1" fontAlgn="auto" latinLnBrk="0" hangingPunct="1">
                        <a:lnSpc>
                          <a:spcPct val="100000"/>
                        </a:lnSpc>
                        <a:spcBef>
                          <a:spcPts val="0"/>
                        </a:spcBef>
                        <a:spcAft>
                          <a:spcPts val="1200"/>
                        </a:spcAft>
                        <a:buClrTx/>
                        <a:buSzTx/>
                        <a:buFont typeface="Arial" charset="0"/>
                        <a:buNone/>
                        <a:tabLst/>
                        <a:defRPr/>
                      </a:pPr>
                      <a:r>
                        <a:rPr lang="en-US" sz="1800" b="0" dirty="0">
                          <a:solidFill>
                            <a:schemeClr val="accent1"/>
                          </a:solidFill>
                          <a:latin typeface="+mn-lt"/>
                          <a:cs typeface="Arial"/>
                        </a:rPr>
                        <a:t>Isol</a:t>
                      </a:r>
                      <a:r>
                        <a:rPr lang="en-US" sz="1800" b="0" spc="-13" dirty="0">
                          <a:solidFill>
                            <a:schemeClr val="accent1"/>
                          </a:solidFill>
                          <a:latin typeface="+mn-lt"/>
                          <a:cs typeface="Arial"/>
                        </a:rPr>
                        <a:t>a</a:t>
                      </a:r>
                      <a:r>
                        <a:rPr lang="en-US" sz="1800" b="0" dirty="0">
                          <a:solidFill>
                            <a:schemeClr val="accent1"/>
                          </a:solidFill>
                          <a:latin typeface="+mn-lt"/>
                          <a:cs typeface="Arial"/>
                        </a:rPr>
                        <a:t>te</a:t>
                      </a: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indent="-342900" defTabSz="1219170">
                        <a:lnSpc>
                          <a:spcPct val="100000"/>
                        </a:lnSpc>
                        <a:spcBef>
                          <a:spcPts val="0"/>
                        </a:spcBef>
                        <a:spcAft>
                          <a:spcPts val="1200"/>
                        </a:spcAft>
                        <a:buFont typeface="+mj-lt"/>
                        <a:buAutoNum type="arabicPeriod"/>
                        <a:tabLst>
                          <a:tab pos="303946" algn="l"/>
                        </a:tabLst>
                      </a:pPr>
                      <a:r>
                        <a:rPr lang="en-US" sz="1400" kern="1200" spc="-7" dirty="0">
                          <a:solidFill>
                            <a:schemeClr val="tx1"/>
                          </a:solidFill>
                          <a:latin typeface="+mj-lt"/>
                          <a:ea typeface="+mn-ea"/>
                          <a:cs typeface="Arial"/>
                        </a:rPr>
                        <a:t>Bro</a:t>
                      </a:r>
                      <a:r>
                        <a:rPr lang="en-US" sz="1400" kern="1200" spc="-27" dirty="0">
                          <a:solidFill>
                            <a:schemeClr val="tx1"/>
                          </a:solidFill>
                          <a:latin typeface="+mj-lt"/>
                          <a:ea typeface="+mn-ea"/>
                          <a:cs typeface="Arial"/>
                        </a:rPr>
                        <a:t>w</a:t>
                      </a:r>
                      <a:r>
                        <a:rPr lang="en-US" sz="1400" kern="1200" spc="-7" dirty="0">
                          <a:solidFill>
                            <a:schemeClr val="tx1"/>
                          </a:solidFill>
                          <a:latin typeface="+mj-lt"/>
                          <a:ea typeface="+mn-ea"/>
                          <a:cs typeface="Arial"/>
                        </a:rPr>
                        <a:t>ser</a:t>
                      </a:r>
                      <a:endParaRPr lang="en-US" sz="1400" kern="1200" spc="0" dirty="0">
                        <a:solidFill>
                          <a:schemeClr val="tx1"/>
                        </a:solidFill>
                        <a:latin typeface="+mj-lt"/>
                        <a:ea typeface="+mn-ea"/>
                        <a:cs typeface="Arial"/>
                      </a:endParaRPr>
                    </a:p>
                    <a:p>
                      <a:pPr marL="57150" indent="-342900" defTabSz="1219170">
                        <a:lnSpc>
                          <a:spcPct val="100000"/>
                        </a:lnSpc>
                        <a:spcBef>
                          <a:spcPts val="0"/>
                        </a:spcBef>
                        <a:spcAft>
                          <a:spcPts val="1200"/>
                        </a:spcAft>
                        <a:buFont typeface="+mj-lt"/>
                        <a:buAutoNum type="arabicPeriod"/>
                        <a:tabLst>
                          <a:tab pos="303946" algn="l"/>
                        </a:tabLst>
                      </a:pPr>
                      <a:r>
                        <a:rPr lang="en-US" sz="1400" kern="1200" spc="-7" dirty="0">
                          <a:solidFill>
                            <a:schemeClr val="tx1"/>
                          </a:solidFill>
                          <a:latin typeface="+mj-lt"/>
                          <a:ea typeface="+mn-ea"/>
                          <a:cs typeface="Arial"/>
                        </a:rPr>
                        <a:t>Computer</a:t>
                      </a:r>
                      <a:endParaRPr lang="en-US" sz="1400" kern="1200" dirty="0">
                        <a:solidFill>
                          <a:schemeClr val="tx1"/>
                        </a:solidFill>
                        <a:latin typeface="+mj-lt"/>
                        <a:ea typeface="+mn-ea"/>
                        <a:cs typeface="Arial"/>
                      </a:endParaRPr>
                    </a:p>
                    <a:p>
                      <a:pPr marL="57150" indent="-342900" defTabSz="1219170">
                        <a:lnSpc>
                          <a:spcPct val="100000"/>
                        </a:lnSpc>
                        <a:spcBef>
                          <a:spcPts val="0"/>
                        </a:spcBef>
                        <a:spcAft>
                          <a:spcPts val="1200"/>
                        </a:spcAft>
                        <a:buFont typeface="+mj-lt"/>
                        <a:buAutoNum type="arabicPeriod"/>
                        <a:tabLst>
                          <a:tab pos="303946" algn="l"/>
                        </a:tabLst>
                      </a:pPr>
                      <a:r>
                        <a:rPr lang="en-US" sz="1400" kern="1200" spc="-7" dirty="0">
                          <a:solidFill>
                            <a:schemeClr val="tx1"/>
                          </a:solidFill>
                          <a:latin typeface="+mj-lt"/>
                          <a:ea typeface="+mn-ea"/>
                          <a:cs typeface="Arial"/>
                        </a:rPr>
                        <a:t>Net</a:t>
                      </a:r>
                      <a:r>
                        <a:rPr lang="en-US" sz="1400" kern="1200" spc="-33" dirty="0">
                          <a:solidFill>
                            <a:schemeClr val="tx1"/>
                          </a:solidFill>
                          <a:latin typeface="+mj-lt"/>
                          <a:ea typeface="+mn-ea"/>
                          <a:cs typeface="Arial"/>
                        </a:rPr>
                        <a:t>w</a:t>
                      </a:r>
                      <a:r>
                        <a:rPr lang="en-US" sz="1400" kern="1200" spc="-7" dirty="0">
                          <a:solidFill>
                            <a:schemeClr val="tx1"/>
                          </a:solidFill>
                          <a:latin typeface="+mj-lt"/>
                          <a:ea typeface="+mn-ea"/>
                          <a:cs typeface="Arial"/>
                        </a:rPr>
                        <a:t>o</a:t>
                      </a:r>
                      <a:r>
                        <a:rPr lang="en-US" sz="1400" kern="1200" spc="-13" dirty="0">
                          <a:solidFill>
                            <a:schemeClr val="tx1"/>
                          </a:solidFill>
                          <a:latin typeface="+mj-lt"/>
                          <a:ea typeface="+mn-ea"/>
                          <a:cs typeface="Arial"/>
                        </a:rPr>
                        <a:t>r</a:t>
                      </a:r>
                      <a:r>
                        <a:rPr lang="en-US" sz="1400" kern="1200" spc="-7" dirty="0">
                          <a:solidFill>
                            <a:schemeClr val="tx1"/>
                          </a:solidFill>
                          <a:latin typeface="+mj-lt"/>
                          <a:ea typeface="+mn-ea"/>
                          <a:cs typeface="Arial"/>
                        </a:rPr>
                        <a:t>k</a:t>
                      </a:r>
                      <a:endParaRPr lang="en-US" sz="1400" kern="1200" dirty="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rowSpan="3">
                  <a:txBody>
                    <a:bodyPr/>
                    <a:lstStyle/>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What is their operating system and browser?</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What is the exact issue they're experiencing?</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How many people are affected? (Scope)</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Are people affected from same LAN?</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Does this work in a different browser?</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Does this work from different computer?</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Did this work in the past?</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Are you able to replicate from your end?</a:t>
                      </a:r>
                    </a:p>
                    <a:p>
                      <a:pPr marL="342900" marR="226054"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If the issue occurred in a past meeting, can we replicate it now in a test session?</a:t>
                      </a:r>
                    </a:p>
                    <a:p>
                      <a:pPr marL="342900" indent="-342900" algn="l" defTabSz="1219170" rtl="0" eaLnBrk="1" latinLnBrk="0" hangingPunct="1">
                        <a:lnSpc>
                          <a:spcPct val="100000"/>
                        </a:lnSpc>
                        <a:spcBef>
                          <a:spcPts val="0"/>
                        </a:spcBef>
                        <a:spcAft>
                          <a:spcPts val="1200"/>
                        </a:spcAft>
                        <a:buClr>
                          <a:srgbClr val="39393A"/>
                        </a:buClr>
                        <a:buFont typeface="Arial" charset="0"/>
                        <a:buChar char="•"/>
                        <a:tabLst>
                          <a:tab pos="314105" algn="l"/>
                        </a:tabLst>
                      </a:pPr>
                      <a:r>
                        <a:rPr lang="en-US" sz="1400" kern="1200" dirty="0">
                          <a:solidFill>
                            <a:schemeClr val="tx1"/>
                          </a:solidFill>
                          <a:latin typeface="+mj-lt"/>
                          <a:ea typeface="+mn-ea"/>
                          <a:cs typeface="Arial"/>
                        </a:rPr>
                        <a:t>Can issue be replicated </a:t>
                      </a:r>
                      <a:r>
                        <a:rPr lang="en-US" sz="1400" spc="-7" dirty="0">
                          <a:solidFill>
                            <a:schemeClr val="tx1"/>
                          </a:solidFill>
                          <a:latin typeface="+mj-lt"/>
                        </a:rPr>
                        <a:t>off proxy/ corporate network?</a:t>
                      </a:r>
                    </a:p>
                  </a:txBody>
                  <a:tcPr marL="209160" marR="209160" marT="209160" marB="209160" anchor="ctr">
                    <a:lnL w="19050" cap="flat" cmpd="sng" algn="ctr">
                      <a:solidFill>
                        <a:schemeClr val="accent1"/>
                      </a:solidFill>
                      <a:prstDash val="sysDot"/>
                      <a:round/>
                      <a:headEnd type="none" w="med" len="med"/>
                      <a:tailEnd type="none" w="med" len="med"/>
                    </a:lnL>
                    <a:lnR w="28575" cap="flat" cmpd="sng" algn="ctr">
                      <a:solidFill>
                        <a:schemeClr val="accent1"/>
                      </a:solidFill>
                      <a:prstDash val="solid"/>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0">
                <a:tc>
                  <a:txBody>
                    <a:bodyPr/>
                    <a:lstStyle/>
                    <a:p>
                      <a:pPr marL="0" indent="0" algn="l" defTabSz="1219170">
                        <a:lnSpc>
                          <a:spcPct val="100000"/>
                        </a:lnSpc>
                        <a:spcBef>
                          <a:spcPts val="0"/>
                        </a:spcBef>
                        <a:spcAft>
                          <a:spcPts val="1200"/>
                        </a:spcAft>
                        <a:buClr>
                          <a:srgbClr val="39393A"/>
                        </a:buClr>
                        <a:buFont typeface="Wingdings"/>
                        <a:buNone/>
                        <a:tabLst>
                          <a:tab pos="314105" algn="l"/>
                        </a:tabLst>
                      </a:pPr>
                      <a:r>
                        <a:rPr lang="en-US" sz="1800" b="0" dirty="0">
                          <a:solidFill>
                            <a:schemeClr val="accent1"/>
                          </a:solidFill>
                          <a:latin typeface="+mn-lt"/>
                          <a:cs typeface="Arial"/>
                        </a:rPr>
                        <a:t>R</a:t>
                      </a:r>
                      <a:r>
                        <a:rPr lang="en-US" sz="1800" b="0" spc="-13" dirty="0">
                          <a:solidFill>
                            <a:schemeClr val="accent1"/>
                          </a:solidFill>
                          <a:latin typeface="+mn-lt"/>
                          <a:cs typeface="Arial"/>
                        </a:rPr>
                        <a:t>e</a:t>
                      </a:r>
                      <a:r>
                        <a:rPr lang="en-US" sz="1800" b="0" dirty="0">
                          <a:solidFill>
                            <a:schemeClr val="accent1"/>
                          </a:solidFill>
                          <a:latin typeface="+mn-lt"/>
                          <a:cs typeface="Arial"/>
                        </a:rPr>
                        <a:t>p</a:t>
                      </a:r>
                      <a:r>
                        <a:rPr lang="en-US" sz="1800" b="0" spc="-13" dirty="0">
                          <a:solidFill>
                            <a:schemeClr val="accent1"/>
                          </a:solidFill>
                          <a:latin typeface="+mn-lt"/>
                          <a:cs typeface="Arial"/>
                        </a:rPr>
                        <a:t>l</a:t>
                      </a:r>
                      <a:r>
                        <a:rPr lang="en-US" sz="1800" b="0" dirty="0">
                          <a:solidFill>
                            <a:schemeClr val="accent1"/>
                          </a:solidFill>
                          <a:latin typeface="+mn-lt"/>
                          <a:cs typeface="Arial"/>
                        </a:rPr>
                        <a:t>ic</a:t>
                      </a:r>
                      <a:r>
                        <a:rPr lang="en-US" sz="1800" b="0" spc="-13" dirty="0">
                          <a:solidFill>
                            <a:schemeClr val="accent1"/>
                          </a:solidFill>
                          <a:latin typeface="+mn-lt"/>
                          <a:cs typeface="Arial"/>
                        </a:rPr>
                        <a:t>a</a:t>
                      </a:r>
                      <a:r>
                        <a:rPr lang="en-US" sz="1800" b="0" dirty="0">
                          <a:solidFill>
                            <a:schemeClr val="accent1"/>
                          </a:solidFill>
                          <a:latin typeface="+mn-lt"/>
                          <a:cs typeface="Arial"/>
                        </a:rPr>
                        <a:t>te</a:t>
                      </a: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a:txBody>
                    <a:bodyPr/>
                    <a:lstStyle/>
                    <a:p>
                      <a:pPr marL="57150" lvl="1" indent="-342900" defTabSz="1219170">
                        <a:lnSpc>
                          <a:spcPct val="100000"/>
                        </a:lnSpc>
                        <a:spcBef>
                          <a:spcPts val="0"/>
                        </a:spcBef>
                        <a:spcAft>
                          <a:spcPts val="1200"/>
                        </a:spcAft>
                        <a:buFont typeface="+mj-lt"/>
                        <a:buAutoNum type="arabicPeriod"/>
                        <a:tabLst>
                          <a:tab pos="616358" algn="l"/>
                        </a:tabLst>
                      </a:pPr>
                      <a:r>
                        <a:rPr lang="en-US" sz="1400" kern="1200" spc="-7" dirty="0">
                          <a:solidFill>
                            <a:schemeClr val="tx1"/>
                          </a:solidFill>
                          <a:latin typeface="+mj-lt"/>
                          <a:ea typeface="+mn-ea"/>
                          <a:cs typeface="Arial"/>
                        </a:rPr>
                        <a:t>Live</a:t>
                      </a:r>
                      <a:r>
                        <a:rPr lang="en-US" sz="1400" kern="1200" spc="-20" dirty="0">
                          <a:solidFill>
                            <a:schemeClr val="tx1"/>
                          </a:solidFill>
                          <a:latin typeface="+mj-lt"/>
                          <a:ea typeface="+mn-ea"/>
                          <a:cs typeface="Arial"/>
                        </a:rPr>
                        <a:t> </a:t>
                      </a:r>
                      <a:r>
                        <a:rPr lang="en-US" sz="1400" kern="1200" spc="-7" dirty="0">
                          <a:solidFill>
                            <a:schemeClr val="tx1"/>
                          </a:solidFill>
                          <a:latin typeface="+mj-lt"/>
                          <a:ea typeface="+mn-ea"/>
                          <a:cs typeface="Arial"/>
                        </a:rPr>
                        <a:t>meet</a:t>
                      </a:r>
                      <a:r>
                        <a:rPr lang="en-US" sz="1400" kern="1200" dirty="0">
                          <a:solidFill>
                            <a:schemeClr val="tx1"/>
                          </a:solidFill>
                          <a:latin typeface="+mj-lt"/>
                          <a:ea typeface="+mn-ea"/>
                          <a:cs typeface="Arial"/>
                        </a:rPr>
                        <a:t>i</a:t>
                      </a:r>
                      <a:r>
                        <a:rPr lang="en-US" sz="1400" kern="1200" spc="-7" dirty="0">
                          <a:solidFill>
                            <a:schemeClr val="tx1"/>
                          </a:solidFill>
                          <a:latin typeface="+mj-lt"/>
                          <a:ea typeface="+mn-ea"/>
                          <a:cs typeface="Arial"/>
                        </a:rPr>
                        <a:t>ng</a:t>
                      </a:r>
                      <a:endParaRPr lang="en-US" sz="1400" kern="1200" spc="0" dirty="0">
                        <a:solidFill>
                          <a:schemeClr val="tx1"/>
                        </a:solidFill>
                        <a:latin typeface="+mj-lt"/>
                        <a:ea typeface="+mn-ea"/>
                        <a:cs typeface="Arial"/>
                      </a:endParaRPr>
                    </a:p>
                    <a:p>
                      <a:pPr marL="57150" lvl="1" indent="-342900" defTabSz="1219170">
                        <a:lnSpc>
                          <a:spcPct val="100000"/>
                        </a:lnSpc>
                        <a:spcBef>
                          <a:spcPts val="0"/>
                        </a:spcBef>
                        <a:spcAft>
                          <a:spcPts val="1200"/>
                        </a:spcAft>
                        <a:buFont typeface="+mj-lt"/>
                        <a:buAutoNum type="arabicPeriod"/>
                        <a:tabLst>
                          <a:tab pos="616358" algn="l"/>
                        </a:tabLst>
                      </a:pPr>
                      <a:r>
                        <a:rPr lang="en-US" sz="1400" kern="1200" spc="0" dirty="0">
                          <a:solidFill>
                            <a:schemeClr val="tx1"/>
                          </a:solidFill>
                          <a:latin typeface="+mj-lt"/>
                          <a:ea typeface="+mn-ea"/>
                          <a:cs typeface="Arial"/>
                        </a:rPr>
                        <a:t>Test</a:t>
                      </a:r>
                      <a:r>
                        <a:rPr lang="en-US" sz="1400" kern="1200" spc="0" baseline="0" dirty="0">
                          <a:solidFill>
                            <a:schemeClr val="tx1"/>
                          </a:solidFill>
                          <a:latin typeface="+mj-lt"/>
                          <a:ea typeface="+mn-ea"/>
                          <a:cs typeface="Arial"/>
                        </a:rPr>
                        <a:t> meeting</a:t>
                      </a:r>
                      <a:endParaRPr lang="en-US" sz="1400" kern="1200" dirty="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19050" cap="flat" cmpd="sng" algn="ctr">
                      <a:solidFill>
                        <a:schemeClr val="accent1"/>
                      </a:solidFill>
                      <a:prstDash val="solid"/>
                      <a:round/>
                      <a:headEnd type="none" w="med" len="med"/>
                      <a:tailEnd type="none" w="med" len="med"/>
                    </a:lnB>
                    <a:solidFill>
                      <a:schemeClr val="bg1"/>
                    </a:solidFill>
                  </a:tcPr>
                </a:tc>
                <a:tc vMerge="1">
                  <a:txBody>
                    <a:bodyPr/>
                    <a:lstStyle/>
                    <a:p>
                      <a:endParaRPr lang="en-US" dirty="0"/>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0">
                <a:tc>
                  <a:txBody>
                    <a:bodyPr/>
                    <a:lstStyle/>
                    <a:p>
                      <a:pPr marL="0" indent="0" algn="l" defTabSz="1219170">
                        <a:lnSpc>
                          <a:spcPct val="100000"/>
                        </a:lnSpc>
                        <a:spcBef>
                          <a:spcPts val="0"/>
                        </a:spcBef>
                        <a:spcAft>
                          <a:spcPts val="1200"/>
                        </a:spcAft>
                        <a:buClr>
                          <a:srgbClr val="39393A"/>
                        </a:buClr>
                        <a:buFont typeface="Wingdings"/>
                        <a:buNone/>
                        <a:tabLst>
                          <a:tab pos="314105" algn="l"/>
                        </a:tabLst>
                      </a:pPr>
                      <a:r>
                        <a:rPr lang="en-US" sz="1800" b="0" dirty="0">
                          <a:solidFill>
                            <a:schemeClr val="accent1"/>
                          </a:solidFill>
                          <a:latin typeface="+mn-lt"/>
                          <a:cs typeface="Arial"/>
                        </a:rPr>
                        <a:t>Esc</a:t>
                      </a:r>
                      <a:r>
                        <a:rPr lang="en-US" sz="1800" b="0" spc="-13" dirty="0">
                          <a:solidFill>
                            <a:schemeClr val="accent1"/>
                          </a:solidFill>
                          <a:latin typeface="+mn-lt"/>
                          <a:cs typeface="Arial"/>
                        </a:rPr>
                        <a:t>a</a:t>
                      </a:r>
                      <a:r>
                        <a:rPr lang="en-US" sz="1800" b="0" dirty="0">
                          <a:solidFill>
                            <a:schemeClr val="accent1"/>
                          </a:solidFill>
                          <a:latin typeface="+mn-lt"/>
                          <a:cs typeface="Arial"/>
                        </a:rPr>
                        <a:t>l</a:t>
                      </a:r>
                      <a:r>
                        <a:rPr lang="en-US" sz="1800" b="0" spc="-13" dirty="0">
                          <a:solidFill>
                            <a:schemeClr val="accent1"/>
                          </a:solidFill>
                          <a:latin typeface="+mn-lt"/>
                          <a:cs typeface="Arial"/>
                        </a:rPr>
                        <a:t>a</a:t>
                      </a:r>
                      <a:r>
                        <a:rPr lang="en-US" sz="1800" b="0" dirty="0">
                          <a:solidFill>
                            <a:schemeClr val="accent1"/>
                          </a:solidFill>
                          <a:latin typeface="+mn-lt"/>
                          <a:cs typeface="Arial"/>
                        </a:rPr>
                        <a:t>te</a:t>
                      </a:r>
                    </a:p>
                  </a:txBody>
                  <a:tcPr marL="209160" marR="209160" marT="209160" marB="209160" anchor="ctr">
                    <a:lnL w="28575" cap="flat" cmpd="sng" algn="ctr">
                      <a:solidFill>
                        <a:schemeClr val="accent1"/>
                      </a:solidFill>
                      <a:prstDash val="solid"/>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a:txBody>
                    <a:bodyPr/>
                    <a:lstStyle/>
                    <a:p>
                      <a:pPr marL="0" marR="66038" lvl="1" indent="0" algn="l" defTabSz="1219170" rtl="0" eaLnBrk="1" fontAlgn="auto" latinLnBrk="0" hangingPunct="1">
                        <a:lnSpc>
                          <a:spcPct val="100000"/>
                        </a:lnSpc>
                        <a:spcBef>
                          <a:spcPts val="0"/>
                        </a:spcBef>
                        <a:spcAft>
                          <a:spcPts val="1200"/>
                        </a:spcAft>
                        <a:buClrTx/>
                        <a:buSzTx/>
                        <a:buFont typeface="+mj-lt"/>
                        <a:buNone/>
                        <a:tabLst>
                          <a:tab pos="616358" algn="l"/>
                        </a:tabLst>
                        <a:defRPr/>
                      </a:pPr>
                      <a:r>
                        <a:rPr lang="en-US" sz="1400" kern="1200" spc="-7" dirty="0">
                          <a:solidFill>
                            <a:schemeClr val="tx1"/>
                          </a:solidFill>
                          <a:latin typeface="+mj-lt"/>
                          <a:ea typeface="+mn-ea"/>
                          <a:cs typeface="Arial"/>
                        </a:rPr>
                        <a:t>Run ut</a:t>
                      </a:r>
                      <a:r>
                        <a:rPr lang="en-US" sz="1400" kern="1200" dirty="0">
                          <a:solidFill>
                            <a:schemeClr val="tx1"/>
                          </a:solidFill>
                          <a:latin typeface="+mj-lt"/>
                          <a:ea typeface="+mn-ea"/>
                          <a:cs typeface="Arial"/>
                        </a:rPr>
                        <a:t>i</a:t>
                      </a:r>
                      <a:r>
                        <a:rPr lang="en-US" sz="1400" kern="1200" spc="-7" dirty="0">
                          <a:solidFill>
                            <a:schemeClr val="tx1"/>
                          </a:solidFill>
                          <a:latin typeface="+mj-lt"/>
                          <a:ea typeface="+mn-ea"/>
                          <a:cs typeface="Arial"/>
                        </a:rPr>
                        <a:t>lities, gather</a:t>
                      </a:r>
                      <a:r>
                        <a:rPr lang="en-US" sz="1400" kern="1200" spc="27" dirty="0">
                          <a:solidFill>
                            <a:schemeClr val="tx1"/>
                          </a:solidFill>
                          <a:latin typeface="+mj-lt"/>
                          <a:ea typeface="+mn-ea"/>
                          <a:cs typeface="Arial"/>
                        </a:rPr>
                        <a:t> </a:t>
                      </a:r>
                      <a:r>
                        <a:rPr lang="en-US" sz="1400" kern="1200" spc="-7" dirty="0">
                          <a:solidFill>
                            <a:schemeClr val="tx1"/>
                          </a:solidFill>
                          <a:latin typeface="+mj-lt"/>
                          <a:ea typeface="+mn-ea"/>
                          <a:cs typeface="Arial"/>
                        </a:rPr>
                        <a:t>logs</a:t>
                      </a:r>
                      <a:endParaRPr lang="en-US" sz="1400" kern="1200" dirty="0">
                        <a:solidFill>
                          <a:schemeClr val="tx1"/>
                        </a:solidFill>
                        <a:latin typeface="+mj-lt"/>
                        <a:ea typeface="+mn-ea"/>
                        <a:cs typeface="Arial"/>
                      </a:endParaRPr>
                    </a:p>
                  </a:txBody>
                  <a:tcPr marL="209160" marR="209160" marT="209160" marB="209160" anchor="ctr">
                    <a:lnL w="19050" cap="flat" cmpd="sng" algn="ctr">
                      <a:solidFill>
                        <a:schemeClr val="accent1"/>
                      </a:solidFill>
                      <a:prstDash val="sysDot"/>
                      <a:round/>
                      <a:headEnd type="none" w="med" len="med"/>
                      <a:tailEnd type="none" w="med" len="med"/>
                    </a:lnL>
                    <a:lnR w="19050" cap="flat" cmpd="sng" algn="ctr">
                      <a:solidFill>
                        <a:schemeClr val="accent1"/>
                      </a:solidFill>
                      <a:prstDash val="sysDot"/>
                      <a:round/>
                      <a:headEnd type="none" w="med" len="med"/>
                      <a:tailEnd type="none" w="med" len="med"/>
                    </a:lnR>
                    <a:lnT w="1905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bg1"/>
                    </a:solidFill>
                  </a:tcPr>
                </a:tc>
                <a:tc vMerge="1">
                  <a:txBody>
                    <a:bodyPr/>
                    <a:lstStyle/>
                    <a:p>
                      <a:endParaRPr lang="en-US" dirty="0"/>
                    </a:p>
                  </a:txBody>
                  <a:tcPr>
                    <a:lnL w="19050" cap="flat" cmpd="sng" algn="ctr">
                      <a:solidFill>
                        <a:schemeClr val="accent2"/>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19050" cap="flat" cmpd="sng" algn="ctr">
                      <a:solidFill>
                        <a:schemeClr val="accent2"/>
                      </a:solidFill>
                      <a:prstDash val="solid"/>
                      <a:round/>
                      <a:headEnd type="none" w="med" len="med"/>
                      <a:tailEnd type="none" w="med" len="med"/>
                    </a:lnT>
                    <a:lnB w="1905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73193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Access the Support Utilities</a:t>
            </a:r>
          </a:p>
        </p:txBody>
      </p:sp>
      <p:sp>
        <p:nvSpPr>
          <p:cNvPr id="4" name="object 8"/>
          <p:cNvSpPr txBox="1"/>
          <p:nvPr/>
        </p:nvSpPr>
        <p:spPr>
          <a:xfrm>
            <a:off x="1325372" y="2479160"/>
            <a:ext cx="9973056" cy="861774"/>
          </a:xfrm>
          <a:prstGeom prst="rect">
            <a:avLst/>
          </a:prstGeom>
        </p:spPr>
        <p:txBody>
          <a:bodyPr vert="horz" wrap="square" lIns="0" tIns="0" rIns="0" bIns="0" rtlCol="0">
            <a:spAutoFit/>
          </a:bodyPr>
          <a:lstStyle/>
          <a:p>
            <a:pPr>
              <a:spcAft>
                <a:spcPts val="1200"/>
              </a:spcAft>
              <a:tabLst>
                <a:tab pos="314105" algn="l"/>
              </a:tabLst>
            </a:pPr>
            <a:r>
              <a:rPr lang="en-US" sz="2800" dirty="0">
                <a:latin typeface="+mj-lt"/>
                <a:cs typeface="Arial"/>
              </a:rPr>
              <a:t>Capture logs</a:t>
            </a:r>
          </a:p>
          <a:p>
            <a:pPr>
              <a:spcAft>
                <a:spcPts val="1200"/>
              </a:spcAft>
              <a:tabLst>
                <a:tab pos="314105" algn="l"/>
              </a:tabLst>
            </a:pPr>
            <a:r>
              <a:rPr lang="en-US" dirty="0">
                <a:latin typeface="+mj-lt"/>
                <a:cs typeface="Arial"/>
              </a:rPr>
              <a:t>Use Control Hub analytics to gather data.</a:t>
            </a:r>
          </a:p>
        </p:txBody>
      </p:sp>
      <p:sp>
        <p:nvSpPr>
          <p:cNvPr id="3" name="Rounded Rectangle 2">
            <a:hlinkClick r:id="rId2"/>
          </p:cNvPr>
          <p:cNvSpPr/>
          <p:nvPr/>
        </p:nvSpPr>
        <p:spPr>
          <a:xfrm>
            <a:off x="1325372" y="3596399"/>
            <a:ext cx="2041452" cy="560885"/>
          </a:xfrm>
          <a:prstGeom prst="roundRect">
            <a:avLst>
              <a:gd name="adj" fmla="val 50000"/>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583212" y="3642023"/>
            <a:ext cx="1529458" cy="393698"/>
          </a:xfrm>
          <a:prstGeom prst="rect">
            <a:avLst/>
          </a:prstGeom>
        </p:spPr>
        <p:txBody>
          <a:bodyPr wrap="none">
            <a:spAutoFit/>
          </a:bodyPr>
          <a:lstStyle/>
          <a:p>
            <a:pPr marL="16933">
              <a:lnSpc>
                <a:spcPts val="2500"/>
              </a:lnSpc>
              <a:tabLst>
                <a:tab pos="314105" algn="l"/>
              </a:tabLst>
            </a:pPr>
            <a:r>
              <a:rPr lang="en-US" dirty="0">
                <a:solidFill>
                  <a:schemeClr val="bg1"/>
                </a:solidFill>
                <a:latin typeface="+mj-lt"/>
                <a:cs typeface="Arial"/>
              </a:rPr>
              <a:t>Find out more</a:t>
            </a:r>
          </a:p>
        </p:txBody>
      </p:sp>
    </p:spTree>
    <p:extLst>
      <p:ext uri="{BB962C8B-B14F-4D97-AF65-F5344CB8AC3E}">
        <p14:creationId xmlns:p14="http://schemas.microsoft.com/office/powerpoint/2010/main" val="1393401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Standard escalation requirements</a:t>
            </a:r>
          </a:p>
        </p:txBody>
      </p:sp>
      <p:sp>
        <p:nvSpPr>
          <p:cNvPr id="4" name="object 8"/>
          <p:cNvSpPr txBox="1"/>
          <p:nvPr/>
        </p:nvSpPr>
        <p:spPr>
          <a:xfrm>
            <a:off x="1325372" y="1954621"/>
            <a:ext cx="9973056" cy="3754874"/>
          </a:xfrm>
          <a:prstGeom prst="rect">
            <a:avLst/>
          </a:prstGeom>
        </p:spPr>
        <p:txBody>
          <a:bodyPr vert="horz" wrap="square" lIns="0" tIns="0" rIns="0" bIns="0" rtlCol="0">
            <a:spAutoFit/>
          </a:bodyPr>
          <a:lstStyle/>
          <a:p>
            <a:pPr>
              <a:spcAft>
                <a:spcPts val="1200"/>
              </a:spcAft>
              <a:tabLst>
                <a:tab pos="314105" algn="l"/>
              </a:tabLst>
            </a:pPr>
            <a:r>
              <a:rPr lang="en-US" sz="2800" dirty="0">
                <a:latin typeface="+mj-lt"/>
                <a:cs typeface="Arial"/>
              </a:rPr>
              <a:t>Document this information before calling Cisco</a:t>
            </a:r>
          </a:p>
          <a:p>
            <a:pPr marL="342900" indent="-342900">
              <a:spcAft>
                <a:spcPts val="1200"/>
              </a:spcAft>
              <a:buFont typeface="+mj-lt"/>
              <a:buAutoNum type="arabicPeriod"/>
              <a:tabLst>
                <a:tab pos="314105" algn="l"/>
              </a:tabLst>
            </a:pPr>
            <a:r>
              <a:rPr lang="en-US" sz="1400" dirty="0">
                <a:latin typeface="+mj-lt"/>
                <a:cs typeface="Arial"/>
              </a:rPr>
              <a:t>URL/domain</a:t>
            </a:r>
          </a:p>
          <a:p>
            <a:pPr marL="342900" indent="-342900">
              <a:spcAft>
                <a:spcPts val="1200"/>
              </a:spcAft>
              <a:buFont typeface="+mj-lt"/>
              <a:buAutoNum type="arabicPeriod"/>
              <a:tabLst>
                <a:tab pos="314105" algn="l"/>
              </a:tabLst>
            </a:pPr>
            <a:r>
              <a:rPr lang="en-US" sz="1400" dirty="0">
                <a:latin typeface="+mj-lt"/>
                <a:cs typeface="Arial"/>
              </a:rPr>
              <a:t>Description of issue with specific symptoms</a:t>
            </a:r>
          </a:p>
          <a:p>
            <a:pPr marL="342900" indent="-342900">
              <a:spcAft>
                <a:spcPts val="1200"/>
              </a:spcAft>
              <a:buFont typeface="+mj-lt"/>
              <a:buAutoNum type="arabicPeriod"/>
              <a:tabLst>
                <a:tab pos="314105" algn="l"/>
              </a:tabLst>
            </a:pPr>
            <a:r>
              <a:rPr lang="en-US" sz="1400" dirty="0">
                <a:latin typeface="+mj-lt"/>
                <a:cs typeface="Arial"/>
              </a:rPr>
              <a:t>Date and time issue occurred. Meeting number if issue occurred in-meeting.</a:t>
            </a:r>
          </a:p>
          <a:p>
            <a:pPr marL="342900" indent="-342900">
              <a:spcAft>
                <a:spcPts val="1200"/>
              </a:spcAft>
              <a:buFont typeface="+mj-lt"/>
              <a:buAutoNum type="arabicPeriod"/>
              <a:tabLst>
                <a:tab pos="314105" algn="l"/>
              </a:tabLst>
            </a:pPr>
            <a:r>
              <a:rPr lang="en-US" sz="1400" dirty="0">
                <a:latin typeface="+mj-lt"/>
                <a:cs typeface="Arial"/>
              </a:rPr>
              <a:t>Did it work before?  If so, when did it stop working?</a:t>
            </a:r>
          </a:p>
          <a:p>
            <a:pPr marL="342900" indent="-342900">
              <a:spcAft>
                <a:spcPts val="1200"/>
              </a:spcAft>
              <a:buFont typeface="+mj-lt"/>
              <a:buAutoNum type="arabicPeriod"/>
              <a:tabLst>
                <a:tab pos="314105" algn="l"/>
              </a:tabLst>
            </a:pPr>
            <a:r>
              <a:rPr lang="en-US" sz="1400" dirty="0">
                <a:latin typeface="+mj-lt"/>
                <a:cs typeface="Arial"/>
              </a:rPr>
              <a:t>Environment, urgency, and number of people affected: Home/office? VPN? </a:t>
            </a:r>
            <a:r>
              <a:rPr lang="en-US" sz="1400" dirty="0" err="1">
                <a:latin typeface="+mj-lt"/>
                <a:cs typeface="Arial"/>
              </a:rPr>
              <a:t>Wi-fi</a:t>
            </a:r>
            <a:r>
              <a:rPr lang="en-US" sz="1400" dirty="0">
                <a:latin typeface="+mj-lt"/>
                <a:cs typeface="Arial"/>
              </a:rPr>
              <a:t>?</a:t>
            </a:r>
          </a:p>
          <a:p>
            <a:pPr marL="342900" indent="-342900">
              <a:spcAft>
                <a:spcPts val="1200"/>
              </a:spcAft>
              <a:buFont typeface="+mj-lt"/>
              <a:buAutoNum type="arabicPeriod"/>
              <a:tabLst>
                <a:tab pos="314105" algn="l"/>
              </a:tabLst>
            </a:pPr>
            <a:r>
              <a:rPr lang="en-US" sz="1400" dirty="0">
                <a:latin typeface="+mj-lt"/>
                <a:cs typeface="Arial"/>
              </a:rPr>
              <a:t>Operating system and version, browser, connection type</a:t>
            </a:r>
          </a:p>
          <a:p>
            <a:pPr marL="342900" indent="-342900">
              <a:spcAft>
                <a:spcPts val="1200"/>
              </a:spcAft>
              <a:buFont typeface="+mj-lt"/>
              <a:buAutoNum type="arabicPeriod"/>
              <a:tabLst>
                <a:tab pos="314105" algn="l"/>
              </a:tabLst>
            </a:pPr>
            <a:r>
              <a:rPr lang="en-US" sz="1400" dirty="0">
                <a:latin typeface="+mj-lt"/>
                <a:cs typeface="Arial"/>
              </a:rPr>
              <a:t>Work log detailing steps you took, identifying purpose of any attached files/screenshots</a:t>
            </a:r>
          </a:p>
          <a:p>
            <a:pPr marL="342900" indent="-342900">
              <a:spcAft>
                <a:spcPts val="1200"/>
              </a:spcAft>
              <a:buFont typeface="+mj-lt"/>
              <a:buAutoNum type="arabicPeriod"/>
              <a:tabLst>
                <a:tab pos="314105" algn="l"/>
              </a:tabLst>
            </a:pPr>
            <a:r>
              <a:rPr lang="en-US" sz="1400" dirty="0">
                <a:latin typeface="+mj-lt"/>
                <a:cs typeface="Arial"/>
              </a:rPr>
              <a:t>Steps you took to replicate (if applicable)</a:t>
            </a:r>
          </a:p>
          <a:p>
            <a:pPr marL="342900" indent="-342900">
              <a:spcAft>
                <a:spcPts val="1200"/>
              </a:spcAft>
              <a:buFont typeface="+mj-lt"/>
              <a:buAutoNum type="arabicPeriod"/>
              <a:tabLst>
                <a:tab pos="314105" algn="l"/>
              </a:tabLst>
            </a:pPr>
            <a:r>
              <a:rPr lang="en-US" sz="1400" dirty="0">
                <a:latin typeface="+mj-lt"/>
                <a:cs typeface="Arial"/>
              </a:rPr>
              <a:t>Support utility logs: WBX Tracer, etc. (if applicable)</a:t>
            </a:r>
          </a:p>
        </p:txBody>
      </p:sp>
    </p:spTree>
    <p:extLst>
      <p:ext uri="{BB962C8B-B14F-4D97-AF65-F5344CB8AC3E}">
        <p14:creationId xmlns:p14="http://schemas.microsoft.com/office/powerpoint/2010/main" val="1271261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362756"/>
            <a:ext cx="10820400" cy="4863873"/>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Support resources</a:t>
            </a:r>
          </a:p>
        </p:txBody>
      </p:sp>
      <p:sp>
        <p:nvSpPr>
          <p:cNvPr id="6" name="object 5"/>
          <p:cNvSpPr txBox="1"/>
          <p:nvPr/>
        </p:nvSpPr>
        <p:spPr>
          <a:xfrm>
            <a:off x="1313693" y="1415139"/>
            <a:ext cx="11206143" cy="4462760"/>
          </a:xfrm>
          <a:prstGeom prst="rect">
            <a:avLst/>
          </a:prstGeom>
        </p:spPr>
        <p:txBody>
          <a:bodyPr vert="horz" wrap="square" lIns="0" tIns="0" rIns="0" bIns="0" rtlCol="0">
            <a:spAutoFit/>
          </a:bodyPr>
          <a:lstStyle/>
          <a:p>
            <a:pPr marL="16933">
              <a:spcAft>
                <a:spcPts val="1200"/>
              </a:spcAft>
            </a:pPr>
            <a:r>
              <a:rPr sz="2800" dirty="0">
                <a:solidFill>
                  <a:srgbClr val="39393A"/>
                </a:solidFill>
                <a:latin typeface="+mj-lt"/>
                <a:cs typeface="Arial"/>
              </a:rPr>
              <a:t>Please</a:t>
            </a:r>
            <a:r>
              <a:rPr sz="2800" spc="-20" dirty="0">
                <a:solidFill>
                  <a:srgbClr val="39393A"/>
                </a:solidFill>
                <a:latin typeface="+mj-lt"/>
                <a:cs typeface="Arial"/>
              </a:rPr>
              <a:t> </a:t>
            </a:r>
            <a:r>
              <a:rPr sz="2800" dirty="0">
                <a:solidFill>
                  <a:srgbClr val="39393A"/>
                </a:solidFill>
                <a:latin typeface="+mj-lt"/>
                <a:cs typeface="Arial"/>
              </a:rPr>
              <a:t>boo</a:t>
            </a:r>
            <a:r>
              <a:rPr sz="2800" spc="13" dirty="0">
                <a:solidFill>
                  <a:srgbClr val="39393A"/>
                </a:solidFill>
                <a:latin typeface="+mj-lt"/>
                <a:cs typeface="Arial"/>
              </a:rPr>
              <a:t>k</a:t>
            </a:r>
            <a:r>
              <a:rPr sz="2800" dirty="0">
                <a:solidFill>
                  <a:srgbClr val="39393A"/>
                </a:solidFill>
                <a:latin typeface="+mj-lt"/>
                <a:cs typeface="Arial"/>
              </a:rPr>
              <a:t>mark</a:t>
            </a:r>
            <a:r>
              <a:rPr sz="2800" spc="-60" dirty="0">
                <a:solidFill>
                  <a:srgbClr val="39393A"/>
                </a:solidFill>
                <a:latin typeface="+mj-lt"/>
                <a:cs typeface="Arial"/>
              </a:rPr>
              <a:t> </a:t>
            </a:r>
            <a:r>
              <a:rPr sz="2800" dirty="0">
                <a:solidFill>
                  <a:srgbClr val="39393A"/>
                </a:solidFill>
                <a:latin typeface="+mj-lt"/>
                <a:cs typeface="Arial"/>
              </a:rPr>
              <a:t>these</a:t>
            </a:r>
            <a:r>
              <a:rPr sz="2800" spc="-33" dirty="0">
                <a:solidFill>
                  <a:srgbClr val="39393A"/>
                </a:solidFill>
                <a:latin typeface="+mj-lt"/>
                <a:cs typeface="Arial"/>
              </a:rPr>
              <a:t> </a:t>
            </a:r>
            <a:r>
              <a:rPr sz="2800" dirty="0">
                <a:solidFill>
                  <a:srgbClr val="39393A"/>
                </a:solidFill>
                <a:latin typeface="+mj-lt"/>
                <a:cs typeface="Arial"/>
              </a:rPr>
              <a:t>sites</a:t>
            </a:r>
            <a:r>
              <a:rPr sz="2800" spc="-20" dirty="0">
                <a:solidFill>
                  <a:srgbClr val="39393A"/>
                </a:solidFill>
                <a:latin typeface="+mj-lt"/>
                <a:cs typeface="Arial"/>
              </a:rPr>
              <a:t> </a:t>
            </a:r>
            <a:r>
              <a:rPr sz="2800" dirty="0">
                <a:solidFill>
                  <a:srgbClr val="39393A"/>
                </a:solidFill>
                <a:latin typeface="+mj-lt"/>
                <a:cs typeface="Arial"/>
              </a:rPr>
              <a:t>and</a:t>
            </a:r>
            <a:r>
              <a:rPr sz="2800" spc="-20" dirty="0">
                <a:solidFill>
                  <a:srgbClr val="39393A"/>
                </a:solidFill>
                <a:latin typeface="+mj-lt"/>
                <a:cs typeface="Arial"/>
              </a:rPr>
              <a:t> </a:t>
            </a:r>
            <a:r>
              <a:rPr sz="2800" dirty="0">
                <a:solidFill>
                  <a:srgbClr val="39393A"/>
                </a:solidFill>
                <a:latin typeface="+mj-lt"/>
                <a:cs typeface="Arial"/>
              </a:rPr>
              <a:t>s</a:t>
            </a:r>
            <a:r>
              <a:rPr sz="2800" spc="7" dirty="0">
                <a:solidFill>
                  <a:srgbClr val="39393A"/>
                </a:solidFill>
                <a:latin typeface="+mj-lt"/>
                <a:cs typeface="Arial"/>
              </a:rPr>
              <a:t>h</a:t>
            </a:r>
            <a:r>
              <a:rPr sz="2800" dirty="0">
                <a:solidFill>
                  <a:srgbClr val="39393A"/>
                </a:solidFill>
                <a:latin typeface="+mj-lt"/>
                <a:cs typeface="Arial"/>
              </a:rPr>
              <a:t>are</a:t>
            </a:r>
            <a:r>
              <a:rPr sz="2800" spc="-53" dirty="0">
                <a:solidFill>
                  <a:srgbClr val="39393A"/>
                </a:solidFill>
                <a:latin typeface="+mj-lt"/>
                <a:cs typeface="Arial"/>
              </a:rPr>
              <a:t> </a:t>
            </a:r>
            <a:r>
              <a:rPr sz="2800" dirty="0">
                <a:solidFill>
                  <a:srgbClr val="39393A"/>
                </a:solidFill>
                <a:latin typeface="+mj-lt"/>
                <a:cs typeface="Arial"/>
              </a:rPr>
              <a:t>them</a:t>
            </a:r>
            <a:r>
              <a:rPr sz="2800" spc="-27" dirty="0">
                <a:solidFill>
                  <a:srgbClr val="39393A"/>
                </a:solidFill>
                <a:latin typeface="+mj-lt"/>
                <a:cs typeface="Arial"/>
              </a:rPr>
              <a:t> </a:t>
            </a:r>
            <a:r>
              <a:rPr sz="2800" dirty="0">
                <a:solidFill>
                  <a:srgbClr val="39393A"/>
                </a:solidFill>
                <a:latin typeface="+mj-lt"/>
                <a:cs typeface="Arial"/>
              </a:rPr>
              <a:t>with o</a:t>
            </a:r>
            <a:r>
              <a:rPr sz="2800" spc="-13" dirty="0">
                <a:solidFill>
                  <a:srgbClr val="39393A"/>
                </a:solidFill>
                <a:latin typeface="+mj-lt"/>
                <a:cs typeface="Arial"/>
              </a:rPr>
              <a:t>t</a:t>
            </a:r>
            <a:r>
              <a:rPr sz="2800" dirty="0">
                <a:solidFill>
                  <a:srgbClr val="39393A"/>
                </a:solidFill>
                <a:latin typeface="+mj-lt"/>
                <a:cs typeface="Arial"/>
              </a:rPr>
              <a:t>he</a:t>
            </a:r>
            <a:r>
              <a:rPr sz="2800" spc="7" dirty="0">
                <a:solidFill>
                  <a:srgbClr val="39393A"/>
                </a:solidFill>
                <a:latin typeface="+mj-lt"/>
                <a:cs typeface="Arial"/>
              </a:rPr>
              <a:t>r</a:t>
            </a:r>
            <a:r>
              <a:rPr sz="2800" dirty="0">
                <a:solidFill>
                  <a:srgbClr val="39393A"/>
                </a:solidFill>
                <a:latin typeface="+mj-lt"/>
                <a:cs typeface="Arial"/>
              </a:rPr>
              <a:t>s</a:t>
            </a:r>
            <a:endParaRPr lang="en-US" sz="1200" dirty="0">
              <a:latin typeface="+mj-lt"/>
              <a:cs typeface="Times New Roman"/>
            </a:endParaRPr>
          </a:p>
          <a:p>
            <a:pPr>
              <a:tabLst>
                <a:tab pos="607045" algn="l"/>
              </a:tabLst>
            </a:pPr>
            <a:r>
              <a:rPr lang="en-US" sz="1400" spc="-7" dirty="0">
                <a:cs typeface="Arial"/>
              </a:rPr>
              <a:t>Help</a:t>
            </a:r>
            <a:r>
              <a:rPr lang="en-US" sz="1400" spc="-20" dirty="0">
                <a:cs typeface="Arial"/>
              </a:rPr>
              <a:t> </a:t>
            </a:r>
            <a:r>
              <a:rPr lang="en-US" sz="1400" spc="-7" dirty="0">
                <a:cs typeface="Arial"/>
              </a:rPr>
              <a:t>Portal:</a:t>
            </a:r>
            <a:r>
              <a:rPr lang="en-US" sz="1400" spc="20" dirty="0">
                <a:cs typeface="Arial"/>
              </a:rPr>
              <a:t> </a:t>
            </a:r>
            <a:r>
              <a:rPr lang="en-US" sz="1400" dirty="0">
                <a:hlinkClick r:id="rId2"/>
              </a:rPr>
              <a:t>https://help.webex.com/</a:t>
            </a:r>
            <a:endParaRPr lang="en-US" sz="1400" dirty="0"/>
          </a:p>
          <a:p>
            <a:pPr marL="171450" indent="-171450">
              <a:buFont typeface="Arial" charset="0"/>
              <a:buChar char="•"/>
              <a:tabLst>
                <a:tab pos="607045" algn="l"/>
              </a:tabLst>
            </a:pPr>
            <a:r>
              <a:rPr lang="en-US" sz="1200" spc="-13" dirty="0">
                <a:cs typeface="Arial"/>
              </a:rPr>
              <a:t>Common troubleshooting</a:t>
            </a:r>
          </a:p>
          <a:p>
            <a:pPr marL="0" lvl="1" indent="-171450">
              <a:buFont typeface="Arial" charset="0"/>
              <a:buChar char="•"/>
              <a:tabLst>
                <a:tab pos="607045" algn="l"/>
              </a:tabLst>
            </a:pPr>
            <a:r>
              <a:rPr lang="en-US" sz="1200" spc="-13" dirty="0">
                <a:cs typeface="Arial"/>
              </a:rPr>
              <a:t>Release notes</a:t>
            </a:r>
          </a:p>
          <a:p>
            <a:pPr marL="0" lvl="1" indent="-171450">
              <a:spcAft>
                <a:spcPts val="1800"/>
              </a:spcAft>
              <a:buFont typeface="Arial" charset="0"/>
              <a:buChar char="•"/>
              <a:tabLst>
                <a:tab pos="607045" algn="l"/>
              </a:tabLst>
            </a:pPr>
            <a:r>
              <a:rPr lang="en-US" sz="1200" spc="-13" dirty="0" err="1">
                <a:cs typeface="Arial"/>
              </a:rPr>
              <a:t>Webex</a:t>
            </a:r>
            <a:r>
              <a:rPr lang="en-US" sz="1200" spc="-13" dirty="0">
                <a:cs typeface="Arial"/>
              </a:rPr>
              <a:t> calling help portal:  </a:t>
            </a:r>
            <a:r>
              <a:rPr lang="en-US" sz="1200" dirty="0" err="1">
                <a:hlinkClick r:id="rId3"/>
              </a:rPr>
              <a:t>callinghelp.cisco.com</a:t>
            </a:r>
            <a:endParaRPr lang="en-US" sz="1200" dirty="0">
              <a:cs typeface="Arial"/>
            </a:endParaRPr>
          </a:p>
          <a:p>
            <a:pPr>
              <a:tabLst>
                <a:tab pos="607045" algn="l"/>
              </a:tabLst>
            </a:pPr>
            <a:r>
              <a:rPr lang="en-US" sz="1400" spc="-13" dirty="0">
                <a:cs typeface="Arial"/>
              </a:rPr>
              <a:t>Rea</a:t>
            </a:r>
            <a:r>
              <a:rPr lang="en-US" sz="1400" dirty="0">
                <a:cs typeface="Arial"/>
              </a:rPr>
              <a:t>l</a:t>
            </a:r>
            <a:r>
              <a:rPr lang="en-US" sz="1400" spc="-13" dirty="0">
                <a:cs typeface="Arial"/>
              </a:rPr>
              <a:t>-</a:t>
            </a:r>
            <a:r>
              <a:rPr lang="en-US" sz="1400" spc="-7" dirty="0">
                <a:cs typeface="Arial"/>
              </a:rPr>
              <a:t>time Status</a:t>
            </a:r>
            <a:r>
              <a:rPr lang="en-US" sz="1400" spc="20" dirty="0">
                <a:cs typeface="Arial"/>
              </a:rPr>
              <a:t> </a:t>
            </a:r>
            <a:r>
              <a:rPr lang="en-US" sz="1400" spc="-7" dirty="0">
                <a:cs typeface="Arial"/>
              </a:rPr>
              <a:t>Pages:</a:t>
            </a:r>
            <a:endParaRPr lang="en-US" sz="1400" dirty="0">
              <a:cs typeface="Arial"/>
            </a:endParaRPr>
          </a:p>
          <a:p>
            <a:pPr marL="0" lvl="1" indent="-171450">
              <a:buFont typeface="Arial" charset="0"/>
              <a:buChar char="•"/>
              <a:tabLst>
                <a:tab pos="910144" algn="l"/>
              </a:tabLst>
            </a:pPr>
            <a:r>
              <a:rPr lang="en-US" sz="1200" spc="-13" dirty="0">
                <a:cs typeface="Arial"/>
              </a:rPr>
              <a:t>W</a:t>
            </a:r>
            <a:r>
              <a:rPr lang="en-US" sz="1200" dirty="0">
                <a:cs typeface="Arial"/>
              </a:rPr>
              <a:t>ebe</a:t>
            </a:r>
            <a:r>
              <a:rPr lang="en-US" sz="1200" spc="-27" dirty="0">
                <a:cs typeface="Arial"/>
              </a:rPr>
              <a:t>x</a:t>
            </a:r>
            <a:r>
              <a:rPr lang="en-US" sz="1200" dirty="0">
                <a:cs typeface="Arial"/>
              </a:rPr>
              <a:t>:</a:t>
            </a:r>
            <a:r>
              <a:rPr lang="en-US" sz="1200" spc="-33" dirty="0">
                <a:cs typeface="Arial"/>
              </a:rPr>
              <a:t> </a:t>
            </a:r>
            <a:r>
              <a:rPr lang="en-US" sz="1200" u="sng" dirty="0">
                <a:cs typeface="Arial"/>
                <a:hlinkClick r:id="rId4"/>
              </a:rPr>
              <a:t>https:</a:t>
            </a:r>
            <a:r>
              <a:rPr lang="en-US" sz="1200" u="sng" spc="-13" dirty="0">
                <a:cs typeface="Arial"/>
                <a:hlinkClick r:id="rId4"/>
              </a:rPr>
              <a:t>//</a:t>
            </a:r>
            <a:r>
              <a:rPr lang="en-US" sz="1200" u="sng" dirty="0">
                <a:cs typeface="Arial"/>
                <a:hlinkClick r:id="rId4"/>
              </a:rPr>
              <a:t>s</a:t>
            </a:r>
            <a:r>
              <a:rPr lang="en-US" sz="1200" u="sng" spc="-13" dirty="0">
                <a:cs typeface="Arial"/>
                <a:hlinkClick r:id="rId4"/>
              </a:rPr>
              <a:t>t</a:t>
            </a:r>
            <a:r>
              <a:rPr lang="en-US" sz="1200" u="sng" dirty="0">
                <a:cs typeface="Arial"/>
                <a:hlinkClick r:id="rId4"/>
              </a:rPr>
              <a:t>a</a:t>
            </a:r>
            <a:r>
              <a:rPr lang="en-US" sz="1200" u="sng" spc="-13" dirty="0">
                <a:cs typeface="Arial"/>
                <a:hlinkClick r:id="rId4"/>
              </a:rPr>
              <a:t>t</a:t>
            </a:r>
            <a:r>
              <a:rPr lang="en-US" sz="1200" u="sng" dirty="0">
                <a:cs typeface="Arial"/>
                <a:hlinkClick r:id="rId4"/>
              </a:rPr>
              <a:t>u</a:t>
            </a:r>
            <a:r>
              <a:rPr lang="en-US" sz="1200" u="sng" spc="-13" dirty="0">
                <a:cs typeface="Arial"/>
                <a:hlinkClick r:id="rId4"/>
              </a:rPr>
              <a:t>s.</a:t>
            </a:r>
            <a:r>
              <a:rPr lang="en-US" sz="1200" u="sng" spc="-27" dirty="0">
                <a:cs typeface="Arial"/>
                <a:hlinkClick r:id="rId4"/>
              </a:rPr>
              <a:t>w</a:t>
            </a:r>
            <a:r>
              <a:rPr lang="en-US" sz="1200" u="sng" dirty="0">
                <a:cs typeface="Arial"/>
                <a:hlinkClick r:id="rId4"/>
              </a:rPr>
              <a:t>ebe</a:t>
            </a:r>
            <a:r>
              <a:rPr lang="en-US" sz="1200" u="sng" spc="-27" dirty="0">
                <a:cs typeface="Arial"/>
                <a:hlinkClick r:id="rId4"/>
              </a:rPr>
              <a:t>x</a:t>
            </a:r>
            <a:r>
              <a:rPr lang="en-US" sz="1200" u="sng" dirty="0">
                <a:cs typeface="Arial"/>
                <a:hlinkClick r:id="rId4"/>
              </a:rPr>
              <a:t>.com</a:t>
            </a:r>
            <a:endParaRPr lang="en-US" sz="1400" spc="-7" dirty="0">
              <a:cs typeface="Arial"/>
            </a:endParaRPr>
          </a:p>
          <a:p>
            <a:pPr marR="1189537">
              <a:spcAft>
                <a:spcPts val="1800"/>
              </a:spcAft>
              <a:tabLst>
                <a:tab pos="607045" algn="l"/>
              </a:tabLst>
            </a:pPr>
            <a:endParaRPr lang="en-US" sz="1400" spc="-7" dirty="0">
              <a:cs typeface="Arial"/>
            </a:endParaRPr>
          </a:p>
          <a:p>
            <a:pPr marR="1189537">
              <a:spcAft>
                <a:spcPts val="1800"/>
              </a:spcAft>
              <a:tabLst>
                <a:tab pos="607045" algn="l"/>
              </a:tabLst>
            </a:pPr>
            <a:r>
              <a:rPr lang="en-US" sz="1400" spc="-7" dirty="0">
                <a:cs typeface="Arial"/>
              </a:rPr>
              <a:t>Relea</a:t>
            </a:r>
            <a:r>
              <a:rPr lang="en-US" sz="1400" dirty="0">
                <a:cs typeface="Arial"/>
              </a:rPr>
              <a:t>s</a:t>
            </a:r>
            <a:r>
              <a:rPr lang="en-US" sz="1400" spc="-7" dirty="0">
                <a:cs typeface="Arial"/>
              </a:rPr>
              <a:t>e</a:t>
            </a:r>
            <a:r>
              <a:rPr lang="en-US" sz="1400" spc="-20" dirty="0">
                <a:cs typeface="Arial"/>
              </a:rPr>
              <a:t> </a:t>
            </a:r>
            <a:r>
              <a:rPr lang="en-US" sz="1400" spc="-7" dirty="0">
                <a:cs typeface="Arial"/>
              </a:rPr>
              <a:t>notes</a:t>
            </a:r>
            <a:br>
              <a:rPr lang="en-US" sz="1400" spc="-7" dirty="0">
                <a:cs typeface="Arial"/>
              </a:rPr>
            </a:br>
            <a:r>
              <a:rPr lang="en-US" sz="1200" u="sng" spc="-7" dirty="0">
                <a:solidFill>
                  <a:schemeClr val="accent2"/>
                </a:solidFill>
                <a:cs typeface="Arial"/>
                <a:hlinkClick r:id="rId5">
                  <a:extLst>
                    <a:ext uri="{A12FA001-AC4F-418D-AE19-62706E023703}">
                      <ahyp:hlinkClr xmlns:ahyp="http://schemas.microsoft.com/office/drawing/2018/hyperlinkcolor" val="tx"/>
                    </a:ext>
                  </a:extLst>
                </a:hlinkClick>
              </a:rPr>
              <a:t>https://help.webex.com/en-us/mqkve8/Cisco-Webex-Teams-Release-Notes</a:t>
            </a:r>
            <a:br>
              <a:rPr lang="en-US" sz="1200" u="sng" spc="-7" dirty="0">
                <a:solidFill>
                  <a:schemeClr val="accent2"/>
                </a:solidFill>
                <a:cs typeface="Arial"/>
              </a:rPr>
            </a:br>
            <a:r>
              <a:rPr lang="en-US" sz="1200" dirty="0">
                <a:hlinkClick r:id="rId6"/>
              </a:rPr>
              <a:t>https://help.webex.com/en-us/ncp9h8c/Cisco-Webex-Meetings-Release-Notes-WBS39</a:t>
            </a:r>
            <a:endParaRPr lang="en-US" sz="1200" u="sng" spc="-7" dirty="0">
              <a:solidFill>
                <a:schemeClr val="accent2"/>
              </a:solidFill>
              <a:cs typeface="Arial"/>
            </a:endParaRPr>
          </a:p>
          <a:p>
            <a:pPr marR="1189537">
              <a:spcAft>
                <a:spcPts val="1800"/>
              </a:spcAft>
              <a:tabLst>
                <a:tab pos="607045" algn="l"/>
              </a:tabLst>
            </a:pPr>
            <a:r>
              <a:rPr lang="en-US" sz="1400" spc="7" dirty="0">
                <a:cs typeface="Arial"/>
              </a:rPr>
              <a:t> </a:t>
            </a:r>
            <a:r>
              <a:rPr lang="en-US" sz="1400" spc="-7" dirty="0">
                <a:cs typeface="Arial"/>
              </a:rPr>
              <a:t>Troubleshooting tips: </a:t>
            </a:r>
            <a:br>
              <a:rPr lang="en-US" sz="1200" spc="-7" dirty="0">
                <a:cs typeface="Arial"/>
              </a:rPr>
            </a:br>
            <a:r>
              <a:rPr lang="en-US" sz="1200" u="sng" spc="-7" dirty="0">
                <a:solidFill>
                  <a:schemeClr val="accent2"/>
                </a:solidFill>
                <a:cs typeface="Arial"/>
                <a:hlinkClick r:id="rId7">
                  <a:extLst>
                    <a:ext uri="{A12FA001-AC4F-418D-AE19-62706E023703}">
                      <ahyp:hlinkClr xmlns:ahyp="http://schemas.microsoft.com/office/drawing/2018/hyperlinkcolor" val="tx"/>
                    </a:ext>
                  </a:extLst>
                </a:hlinkClick>
              </a:rPr>
              <a:t>https://help.webex.com/en-us/WBX000029055/Webex-Meetings-Help-Articles</a:t>
            </a:r>
            <a:r>
              <a:rPr lang="en-US" sz="1200" u="sng" spc="-7" dirty="0">
                <a:solidFill>
                  <a:schemeClr val="accent2"/>
                </a:solidFill>
                <a:cs typeface="Arial"/>
              </a:rPr>
              <a:t> </a:t>
            </a:r>
            <a:br>
              <a:rPr lang="en-US" sz="1200" u="sng" spc="-7" dirty="0">
                <a:solidFill>
                  <a:schemeClr val="accent2"/>
                </a:solidFill>
                <a:cs typeface="Arial"/>
              </a:rPr>
            </a:br>
            <a:r>
              <a:rPr lang="en-US" sz="1200" dirty="0">
                <a:hlinkClick r:id="rId8"/>
              </a:rPr>
              <a:t>https://help.webex.com/en-us/ni3wlvw/Troubleshoot-Cisco-Webex-Meetings-in-Cisco-Webex-Control-Hub</a:t>
            </a:r>
            <a:endParaRPr lang="en-US" sz="1200" u="sng" spc="-7" dirty="0">
              <a:solidFill>
                <a:schemeClr val="accent2"/>
              </a:solidFill>
              <a:cs typeface="Arial"/>
            </a:endParaRPr>
          </a:p>
          <a:p>
            <a:pPr marR="1189537">
              <a:spcAft>
                <a:spcPts val="1800"/>
              </a:spcAft>
              <a:tabLst>
                <a:tab pos="607045" algn="l"/>
              </a:tabLst>
            </a:pPr>
            <a:r>
              <a:rPr lang="en-US" sz="1400" spc="-7" dirty="0">
                <a:cs typeface="Arial"/>
              </a:rPr>
              <a:t>Support Utilities (to gather logs before escalating):</a:t>
            </a:r>
            <a:br>
              <a:rPr lang="en-US" sz="1200" dirty="0">
                <a:cs typeface="Arial"/>
              </a:rPr>
            </a:br>
            <a:r>
              <a:rPr lang="en-US" sz="1200" u="sng" spc="-7" dirty="0">
                <a:solidFill>
                  <a:schemeClr val="accent2"/>
                </a:solidFill>
                <a:cs typeface="Arial"/>
              </a:rPr>
              <a:t>https://</a:t>
            </a:r>
            <a:r>
              <a:rPr lang="en-US" sz="1200" u="sng" spc="-7" dirty="0" err="1">
                <a:solidFill>
                  <a:schemeClr val="accent2"/>
                </a:solidFill>
                <a:cs typeface="Arial"/>
              </a:rPr>
              <a:t>help.webex.com</a:t>
            </a:r>
            <a:r>
              <a:rPr lang="en-US" sz="1200" u="sng" spc="-7" dirty="0">
                <a:solidFill>
                  <a:schemeClr val="accent2"/>
                </a:solidFill>
                <a:cs typeface="Arial"/>
              </a:rPr>
              <a:t>/</a:t>
            </a:r>
            <a:r>
              <a:rPr lang="en-US" sz="1200" u="sng" spc="-7" dirty="0" err="1">
                <a:solidFill>
                  <a:schemeClr val="accent2"/>
                </a:solidFill>
                <a:cs typeface="Arial"/>
              </a:rPr>
              <a:t>en</a:t>
            </a:r>
            <a:r>
              <a:rPr lang="en-US" sz="1200" u="sng" spc="-7" dirty="0">
                <a:solidFill>
                  <a:schemeClr val="accent2"/>
                </a:solidFill>
                <a:cs typeface="Arial"/>
              </a:rPr>
              <a:t>-us/WBX000026396/Cisco-Webex-and-3rd-Party-Support-Utilities</a:t>
            </a:r>
            <a:endParaRPr lang="en-US" sz="1200" dirty="0">
              <a:solidFill>
                <a:schemeClr val="accent2"/>
              </a:solidFill>
              <a:cs typeface="Arial"/>
            </a:endParaRPr>
          </a:p>
        </p:txBody>
      </p:sp>
    </p:spTree>
    <p:extLst>
      <p:ext uri="{BB962C8B-B14F-4D97-AF65-F5344CB8AC3E}">
        <p14:creationId xmlns:p14="http://schemas.microsoft.com/office/powerpoint/2010/main" val="124532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685800" y="1700213"/>
            <a:ext cx="10820400" cy="4395787"/>
          </a:xfrm>
          <a:prstGeom prst="roundRect">
            <a:avLst>
              <a:gd name="adj" fmla="val 9394"/>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FF0F1F0-9EE3-E040-81D8-6D9899610689}"/>
              </a:ext>
            </a:extLst>
          </p:cNvPr>
          <p:cNvSpPr>
            <a:spLocks noGrp="1"/>
          </p:cNvSpPr>
          <p:nvPr>
            <p:ph type="title"/>
          </p:nvPr>
        </p:nvSpPr>
        <p:spPr/>
        <p:txBody>
          <a:bodyPr/>
          <a:lstStyle/>
          <a:p>
            <a:r>
              <a:rPr lang="en-US" dirty="0"/>
              <a:t>End user resources</a:t>
            </a:r>
          </a:p>
        </p:txBody>
      </p:sp>
      <p:sp>
        <p:nvSpPr>
          <p:cNvPr id="6" name="object 5"/>
          <p:cNvSpPr txBox="1"/>
          <p:nvPr/>
        </p:nvSpPr>
        <p:spPr>
          <a:xfrm>
            <a:off x="1313693" y="2057400"/>
            <a:ext cx="11206143" cy="1800493"/>
          </a:xfrm>
          <a:prstGeom prst="rect">
            <a:avLst/>
          </a:prstGeom>
        </p:spPr>
        <p:txBody>
          <a:bodyPr vert="horz" wrap="square" lIns="0" tIns="0" rIns="0" bIns="0" rtlCol="0">
            <a:spAutoFit/>
          </a:bodyPr>
          <a:lstStyle/>
          <a:p>
            <a:pPr marL="16933">
              <a:spcAft>
                <a:spcPts val="1200"/>
              </a:spcAft>
            </a:pPr>
            <a:r>
              <a:rPr sz="2800" dirty="0">
                <a:solidFill>
                  <a:srgbClr val="39393A"/>
                </a:solidFill>
                <a:latin typeface="+mj-lt"/>
                <a:cs typeface="Arial"/>
              </a:rPr>
              <a:t>Please</a:t>
            </a:r>
            <a:r>
              <a:rPr sz="2800" spc="-20" dirty="0">
                <a:solidFill>
                  <a:srgbClr val="39393A"/>
                </a:solidFill>
                <a:latin typeface="+mj-lt"/>
                <a:cs typeface="Arial"/>
              </a:rPr>
              <a:t> </a:t>
            </a:r>
            <a:r>
              <a:rPr sz="2800" dirty="0">
                <a:solidFill>
                  <a:srgbClr val="39393A"/>
                </a:solidFill>
                <a:latin typeface="+mj-lt"/>
                <a:cs typeface="Arial"/>
              </a:rPr>
              <a:t>boo</a:t>
            </a:r>
            <a:r>
              <a:rPr sz="2800" spc="13" dirty="0">
                <a:solidFill>
                  <a:srgbClr val="39393A"/>
                </a:solidFill>
                <a:latin typeface="+mj-lt"/>
                <a:cs typeface="Arial"/>
              </a:rPr>
              <a:t>k</a:t>
            </a:r>
            <a:r>
              <a:rPr sz="2800" dirty="0">
                <a:solidFill>
                  <a:srgbClr val="39393A"/>
                </a:solidFill>
                <a:latin typeface="+mj-lt"/>
                <a:cs typeface="Arial"/>
              </a:rPr>
              <a:t>mark</a:t>
            </a:r>
            <a:r>
              <a:rPr sz="2800" spc="-60" dirty="0">
                <a:solidFill>
                  <a:srgbClr val="39393A"/>
                </a:solidFill>
                <a:latin typeface="+mj-lt"/>
                <a:cs typeface="Arial"/>
              </a:rPr>
              <a:t> </a:t>
            </a:r>
            <a:r>
              <a:rPr sz="2800" dirty="0">
                <a:solidFill>
                  <a:srgbClr val="39393A"/>
                </a:solidFill>
                <a:latin typeface="+mj-lt"/>
                <a:cs typeface="Arial"/>
              </a:rPr>
              <a:t>these</a:t>
            </a:r>
            <a:r>
              <a:rPr sz="2800" spc="-33" dirty="0">
                <a:solidFill>
                  <a:srgbClr val="39393A"/>
                </a:solidFill>
                <a:latin typeface="+mj-lt"/>
                <a:cs typeface="Arial"/>
              </a:rPr>
              <a:t> </a:t>
            </a:r>
            <a:r>
              <a:rPr sz="2800" dirty="0">
                <a:solidFill>
                  <a:srgbClr val="39393A"/>
                </a:solidFill>
                <a:latin typeface="+mj-lt"/>
                <a:cs typeface="Arial"/>
              </a:rPr>
              <a:t>sites</a:t>
            </a:r>
            <a:r>
              <a:rPr sz="2800" spc="-20" dirty="0">
                <a:solidFill>
                  <a:srgbClr val="39393A"/>
                </a:solidFill>
                <a:latin typeface="+mj-lt"/>
                <a:cs typeface="Arial"/>
              </a:rPr>
              <a:t> </a:t>
            </a:r>
            <a:r>
              <a:rPr sz="2800" dirty="0">
                <a:solidFill>
                  <a:srgbClr val="39393A"/>
                </a:solidFill>
                <a:latin typeface="+mj-lt"/>
                <a:cs typeface="Arial"/>
              </a:rPr>
              <a:t>and</a:t>
            </a:r>
            <a:r>
              <a:rPr sz="2800" spc="-20" dirty="0">
                <a:solidFill>
                  <a:srgbClr val="39393A"/>
                </a:solidFill>
                <a:latin typeface="+mj-lt"/>
                <a:cs typeface="Arial"/>
              </a:rPr>
              <a:t> </a:t>
            </a:r>
            <a:r>
              <a:rPr sz="2800" dirty="0">
                <a:solidFill>
                  <a:srgbClr val="39393A"/>
                </a:solidFill>
                <a:latin typeface="+mj-lt"/>
                <a:cs typeface="Arial"/>
              </a:rPr>
              <a:t>s</a:t>
            </a:r>
            <a:r>
              <a:rPr sz="2800" spc="7" dirty="0">
                <a:solidFill>
                  <a:srgbClr val="39393A"/>
                </a:solidFill>
                <a:latin typeface="+mj-lt"/>
                <a:cs typeface="Arial"/>
              </a:rPr>
              <a:t>h</a:t>
            </a:r>
            <a:r>
              <a:rPr sz="2800" dirty="0">
                <a:solidFill>
                  <a:srgbClr val="39393A"/>
                </a:solidFill>
                <a:latin typeface="+mj-lt"/>
                <a:cs typeface="Arial"/>
              </a:rPr>
              <a:t>are</a:t>
            </a:r>
            <a:r>
              <a:rPr sz="2800" spc="-53" dirty="0">
                <a:solidFill>
                  <a:srgbClr val="39393A"/>
                </a:solidFill>
                <a:latin typeface="+mj-lt"/>
                <a:cs typeface="Arial"/>
              </a:rPr>
              <a:t> </a:t>
            </a:r>
            <a:r>
              <a:rPr sz="2800" dirty="0">
                <a:solidFill>
                  <a:srgbClr val="39393A"/>
                </a:solidFill>
                <a:latin typeface="+mj-lt"/>
                <a:cs typeface="Arial"/>
              </a:rPr>
              <a:t>them</a:t>
            </a:r>
            <a:r>
              <a:rPr sz="2800" spc="-27" dirty="0">
                <a:solidFill>
                  <a:srgbClr val="39393A"/>
                </a:solidFill>
                <a:latin typeface="+mj-lt"/>
                <a:cs typeface="Arial"/>
              </a:rPr>
              <a:t> </a:t>
            </a:r>
            <a:r>
              <a:rPr sz="2800" dirty="0">
                <a:solidFill>
                  <a:srgbClr val="39393A"/>
                </a:solidFill>
                <a:latin typeface="+mj-lt"/>
                <a:cs typeface="Arial"/>
              </a:rPr>
              <a:t>with o</a:t>
            </a:r>
            <a:r>
              <a:rPr sz="2800" spc="-13" dirty="0">
                <a:solidFill>
                  <a:srgbClr val="39393A"/>
                </a:solidFill>
                <a:latin typeface="+mj-lt"/>
                <a:cs typeface="Arial"/>
              </a:rPr>
              <a:t>t</a:t>
            </a:r>
            <a:r>
              <a:rPr sz="2800" dirty="0">
                <a:solidFill>
                  <a:srgbClr val="39393A"/>
                </a:solidFill>
                <a:latin typeface="+mj-lt"/>
                <a:cs typeface="Arial"/>
              </a:rPr>
              <a:t>he</a:t>
            </a:r>
            <a:r>
              <a:rPr sz="2800" spc="7" dirty="0">
                <a:solidFill>
                  <a:srgbClr val="39393A"/>
                </a:solidFill>
                <a:latin typeface="+mj-lt"/>
                <a:cs typeface="Arial"/>
              </a:rPr>
              <a:t>r</a:t>
            </a:r>
            <a:r>
              <a:rPr sz="2800" dirty="0">
                <a:solidFill>
                  <a:srgbClr val="39393A"/>
                </a:solidFill>
                <a:latin typeface="+mj-lt"/>
                <a:cs typeface="Arial"/>
              </a:rPr>
              <a:t>s</a:t>
            </a:r>
            <a:endParaRPr lang="en-US" sz="1200" dirty="0">
              <a:latin typeface="+mj-lt"/>
              <a:cs typeface="Times New Roman"/>
            </a:endParaRPr>
          </a:p>
          <a:p>
            <a:pPr>
              <a:tabLst>
                <a:tab pos="607045" algn="l"/>
              </a:tabLst>
            </a:pPr>
            <a:r>
              <a:rPr lang="en-US" sz="1400" spc="-7" dirty="0">
                <a:cs typeface="Arial"/>
              </a:rPr>
              <a:t>Help</a:t>
            </a:r>
            <a:r>
              <a:rPr lang="en-US" sz="1400" spc="-20" dirty="0">
                <a:cs typeface="Arial"/>
              </a:rPr>
              <a:t> </a:t>
            </a:r>
            <a:r>
              <a:rPr lang="en-US" sz="1400" spc="-7" dirty="0">
                <a:cs typeface="Arial"/>
              </a:rPr>
              <a:t>Portal:</a:t>
            </a:r>
            <a:r>
              <a:rPr lang="en-US" sz="1400" spc="20" dirty="0">
                <a:cs typeface="Arial"/>
              </a:rPr>
              <a:t> </a:t>
            </a:r>
            <a:r>
              <a:rPr lang="en-US" sz="1400" dirty="0">
                <a:hlinkClick r:id="rId2"/>
              </a:rPr>
              <a:t>https://help.webex.com/</a:t>
            </a:r>
            <a:endParaRPr lang="en-US" sz="1400" dirty="0"/>
          </a:p>
          <a:p>
            <a:pPr marL="171450" indent="-171450">
              <a:buFont typeface="Arial" charset="0"/>
              <a:buChar char="•"/>
              <a:tabLst>
                <a:tab pos="607045" algn="l"/>
              </a:tabLst>
            </a:pPr>
            <a:r>
              <a:rPr lang="en-US" sz="1200" spc="-13" dirty="0">
                <a:cs typeface="Arial"/>
              </a:rPr>
              <a:t>End user self help, ”How do I,” articles</a:t>
            </a:r>
          </a:p>
          <a:p>
            <a:pPr marL="0" lvl="1" indent="-171450">
              <a:spcAft>
                <a:spcPts val="1800"/>
              </a:spcAft>
              <a:buFont typeface="Arial" charset="0"/>
              <a:buChar char="•"/>
              <a:tabLst>
                <a:tab pos="607045" algn="l"/>
              </a:tabLst>
            </a:pPr>
            <a:r>
              <a:rPr lang="en-US" sz="1200" spc="-13" dirty="0" err="1">
                <a:cs typeface="Arial"/>
              </a:rPr>
              <a:t>Webex</a:t>
            </a:r>
            <a:r>
              <a:rPr lang="en-US" sz="1200" spc="-13" dirty="0">
                <a:cs typeface="Arial"/>
              </a:rPr>
              <a:t> calling help portal:  </a:t>
            </a:r>
            <a:r>
              <a:rPr lang="en-US" sz="1200" dirty="0" err="1">
                <a:hlinkClick r:id="rId3"/>
              </a:rPr>
              <a:t>callinghelp.cisco.com</a:t>
            </a:r>
            <a:endParaRPr lang="en-US" sz="1200" dirty="0">
              <a:cs typeface="Arial"/>
            </a:endParaRPr>
          </a:p>
          <a:p>
            <a:pPr>
              <a:tabLst>
                <a:tab pos="607045" algn="l"/>
              </a:tabLst>
            </a:pPr>
            <a:r>
              <a:rPr lang="en-US" sz="1400" spc="-13" dirty="0">
                <a:cs typeface="Arial"/>
              </a:rPr>
              <a:t>Online live and recorded classes</a:t>
            </a:r>
            <a:br>
              <a:rPr lang="en-US" sz="1200" spc="-7" dirty="0">
                <a:cs typeface="Arial"/>
              </a:rPr>
            </a:br>
            <a:r>
              <a:rPr lang="en-US" sz="1200" u="sng" spc="-7" dirty="0">
                <a:solidFill>
                  <a:schemeClr val="accent2"/>
                </a:solidFill>
                <a:cs typeface="Arial"/>
                <a:hlinkClick r:id="rId4"/>
              </a:rPr>
              <a:t>https://help.webex.com/landing/onlineclasses</a:t>
            </a:r>
            <a:endParaRPr lang="en-US" sz="1200" u="sng" spc="-7" dirty="0">
              <a:solidFill>
                <a:schemeClr val="accent2"/>
              </a:solidFill>
              <a:cs typeface="Arial"/>
            </a:endParaRPr>
          </a:p>
        </p:txBody>
      </p:sp>
    </p:spTree>
    <p:extLst>
      <p:ext uri="{BB962C8B-B14F-4D97-AF65-F5344CB8AC3E}">
        <p14:creationId xmlns:p14="http://schemas.microsoft.com/office/powerpoint/2010/main" val="1446638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Calibri" panose="020F0502020204030204"/>
              <a:ea typeface=""/>
              <a:cs typeface=""/>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1193062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8B4CD50-0042-D64E-9D1E-0511106CC93D}"/>
              </a:ext>
            </a:extLst>
          </p:cNvPr>
          <p:cNvSpPr>
            <a:spLocks noGrp="1"/>
          </p:cNvSpPr>
          <p:nvPr>
            <p:ph type="title"/>
          </p:nvPr>
        </p:nvSpPr>
        <p:spPr>
          <a:xfrm>
            <a:off x="685799" y="685800"/>
            <a:ext cx="11201401" cy="690563"/>
          </a:xfrm>
        </p:spPr>
        <p:txBody>
          <a:bodyPr>
            <a:noAutofit/>
          </a:bodyPr>
          <a:lstStyle/>
          <a:p>
            <a:pPr fontAlgn="base"/>
            <a:r>
              <a:rPr lang="en-GB" dirty="0"/>
              <a:t>Overview</a:t>
            </a:r>
          </a:p>
        </p:txBody>
      </p:sp>
      <p:sp>
        <p:nvSpPr>
          <p:cNvPr id="31" name="Freeform 30"/>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
        <p:nvSpPr>
          <p:cNvPr id="20" name="Content Placeholder 2">
            <a:extLst>
              <a:ext uri="{FF2B5EF4-FFF2-40B4-BE49-F238E27FC236}">
                <a16:creationId xmlns:a16="http://schemas.microsoft.com/office/drawing/2014/main" id="{1FB353AA-A4A9-2C41-816D-4BB5D2ECC2C1}"/>
              </a:ext>
            </a:extLst>
          </p:cNvPr>
          <p:cNvSpPr>
            <a:spLocks noGrp="1"/>
          </p:cNvSpPr>
          <p:nvPr>
            <p:ph idx="1"/>
          </p:nvPr>
        </p:nvSpPr>
        <p:spPr>
          <a:xfrm>
            <a:off x="3503613" y="2528888"/>
            <a:ext cx="6157247" cy="4351338"/>
          </a:xfrm>
        </p:spPr>
        <p:txBody>
          <a:bodyPr>
            <a:normAutofit/>
          </a:bodyPr>
          <a:lstStyle/>
          <a:p>
            <a:pPr marL="0" indent="0">
              <a:lnSpc>
                <a:spcPct val="100000"/>
              </a:lnSpc>
              <a:spcBef>
                <a:spcPts val="0"/>
              </a:spcBef>
              <a:spcAft>
                <a:spcPts val="1800"/>
              </a:spcAft>
              <a:buNone/>
            </a:pPr>
            <a:r>
              <a:rPr lang="en-GB" sz="1800" dirty="0">
                <a:solidFill>
                  <a:schemeClr val="tx1"/>
                </a:solidFill>
                <a:latin typeface="+mj-lt"/>
              </a:rPr>
              <a:t>This guide will help you inform and prepare your IT Service Desk and local IT teams for the introduction of Cisco Webex Services.</a:t>
            </a:r>
          </a:p>
          <a:p>
            <a:pPr marL="0" indent="0">
              <a:lnSpc>
                <a:spcPct val="100000"/>
              </a:lnSpc>
              <a:spcBef>
                <a:spcPts val="0"/>
              </a:spcBef>
              <a:spcAft>
                <a:spcPts val="1800"/>
              </a:spcAft>
              <a:buNone/>
            </a:pPr>
            <a:r>
              <a:rPr lang="en-GB" sz="1800" dirty="0">
                <a:solidFill>
                  <a:schemeClr val="tx1"/>
                </a:solidFill>
                <a:latin typeface="+mj-lt"/>
              </a:rPr>
              <a:t>Preparing these IT support teams should form part of your overall adoption project and take place in good time before Webex is launched to your business.</a:t>
            </a:r>
          </a:p>
          <a:p>
            <a:pPr marL="0" indent="0">
              <a:lnSpc>
                <a:spcPct val="100000"/>
              </a:lnSpc>
              <a:spcBef>
                <a:spcPts val="0"/>
              </a:spcBef>
              <a:spcAft>
                <a:spcPts val="1800"/>
              </a:spcAft>
              <a:buNone/>
            </a:pPr>
            <a:r>
              <a:rPr lang="en-GB" sz="1800" dirty="0">
                <a:solidFill>
                  <a:schemeClr val="tx1"/>
                </a:solidFill>
                <a:latin typeface="+mj-lt"/>
              </a:rPr>
              <a:t>The size of your company will dictate whether all of the recommendations in this guide apply to you, but the principles will be the same. Rightsize your efforts according to your needs.</a:t>
            </a:r>
          </a:p>
          <a:p>
            <a:pPr marL="0" indent="0">
              <a:lnSpc>
                <a:spcPct val="100000"/>
              </a:lnSpc>
              <a:spcBef>
                <a:spcPts val="0"/>
              </a:spcBef>
              <a:spcAft>
                <a:spcPts val="1800"/>
              </a:spcAft>
              <a:buNone/>
            </a:pPr>
            <a:endParaRPr lang="en-US" sz="1800" dirty="0">
              <a:solidFill>
                <a:schemeClr val="tx1"/>
              </a:solidFill>
              <a:latin typeface="+mj-lt"/>
            </a:endParaRPr>
          </a:p>
        </p:txBody>
      </p:sp>
      <p:sp>
        <p:nvSpPr>
          <p:cNvPr id="21" name="Rounded Rectangle 20"/>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84645" y="2528888"/>
            <a:ext cx="1887168" cy="1887168"/>
          </a:xfrm>
          <a:prstGeom prst="rect">
            <a:avLst/>
          </a:prstGeom>
        </p:spPr>
      </p:pic>
    </p:spTree>
    <p:extLst>
      <p:ext uri="{BB962C8B-B14F-4D97-AF65-F5344CB8AC3E}">
        <p14:creationId xmlns:p14="http://schemas.microsoft.com/office/powerpoint/2010/main" val="1328286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20BA4-8D8E-9144-AF43-AB75EE01AFE1}"/>
              </a:ext>
            </a:extLst>
          </p:cNvPr>
          <p:cNvSpPr>
            <a:spLocks noGrp="1"/>
          </p:cNvSpPr>
          <p:nvPr>
            <p:ph type="title"/>
          </p:nvPr>
        </p:nvSpPr>
        <p:spPr/>
        <p:txBody>
          <a:bodyPr/>
          <a:lstStyle/>
          <a:p>
            <a:r>
              <a:rPr lang="en-GB" dirty="0"/>
              <a:t>The importance of preparing your Service Desk</a:t>
            </a:r>
            <a:endParaRPr lang="en-US" dirty="0"/>
          </a:p>
        </p:txBody>
      </p:sp>
      <p:sp>
        <p:nvSpPr>
          <p:cNvPr id="3" name="Content Placeholder 2">
            <a:extLst>
              <a:ext uri="{FF2B5EF4-FFF2-40B4-BE49-F238E27FC236}">
                <a16:creationId xmlns:a16="http://schemas.microsoft.com/office/drawing/2014/main" id="{35731B67-FAA1-4445-831D-1D2ACF7FD453}"/>
              </a:ext>
            </a:extLst>
          </p:cNvPr>
          <p:cNvSpPr>
            <a:spLocks noGrp="1"/>
          </p:cNvSpPr>
          <p:nvPr>
            <p:ph idx="1"/>
          </p:nvPr>
        </p:nvSpPr>
        <p:spPr>
          <a:xfrm>
            <a:off x="3503613" y="2534980"/>
            <a:ext cx="5616575" cy="3944310"/>
          </a:xfrm>
        </p:spPr>
        <p:txBody>
          <a:bodyPr>
            <a:noAutofit/>
          </a:bodyPr>
          <a:lstStyle/>
          <a:p>
            <a:pPr marL="0" indent="0">
              <a:lnSpc>
                <a:spcPct val="100000"/>
              </a:lnSpc>
              <a:spcBef>
                <a:spcPts val="0"/>
              </a:spcBef>
              <a:spcAft>
                <a:spcPts val="1800"/>
              </a:spcAft>
              <a:buNone/>
            </a:pPr>
            <a:r>
              <a:rPr lang="en-GB" sz="1800" dirty="0">
                <a:solidFill>
                  <a:schemeClr val="tx1"/>
                </a:solidFill>
                <a:latin typeface="+mj-lt"/>
              </a:rPr>
              <a:t>Your Service Desk is the first line of support for employees. </a:t>
            </a:r>
          </a:p>
          <a:p>
            <a:pPr marL="0" indent="0">
              <a:lnSpc>
                <a:spcPct val="100000"/>
              </a:lnSpc>
              <a:spcBef>
                <a:spcPts val="0"/>
              </a:spcBef>
              <a:spcAft>
                <a:spcPts val="1800"/>
              </a:spcAft>
              <a:buNone/>
            </a:pPr>
            <a:r>
              <a:rPr lang="en-GB" sz="1800" dirty="0">
                <a:solidFill>
                  <a:schemeClr val="tx1"/>
                </a:solidFill>
                <a:latin typeface="+mj-lt"/>
              </a:rPr>
              <a:t>Service Desk staff need to know about your Webex plans and understand how the services work so that they can troubleshoot, walk through solutions, and escalate deeper service issues.</a:t>
            </a:r>
          </a:p>
          <a:p>
            <a:pPr marL="0" indent="0">
              <a:lnSpc>
                <a:spcPct val="100000"/>
              </a:lnSpc>
              <a:spcBef>
                <a:spcPts val="0"/>
              </a:spcBef>
              <a:spcAft>
                <a:spcPts val="1800"/>
              </a:spcAft>
              <a:buNone/>
            </a:pPr>
            <a:r>
              <a:rPr lang="en-GB" sz="1800" dirty="0">
                <a:solidFill>
                  <a:schemeClr val="tx1"/>
                </a:solidFill>
                <a:latin typeface="+mj-lt"/>
              </a:rPr>
              <a:t>If the Service Desk is not well prepared for Webex, they will provide inadequate support, and lose employee's trust.</a:t>
            </a: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A61F886B-0AD5-4C89-8663-8ABC265B10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527995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The importance of preparing your local IT staff</a:t>
            </a:r>
            <a:endParaRPr lang="en-US" dirty="0"/>
          </a:p>
        </p:txBody>
      </p:sp>
      <p:sp>
        <p:nvSpPr>
          <p:cNvPr id="3" name="Content Placeholder 2">
            <a:extLst>
              <a:ext uri="{FF2B5EF4-FFF2-40B4-BE49-F238E27FC236}">
                <a16:creationId xmlns:a16="http://schemas.microsoft.com/office/drawing/2014/main" id="{6B60E8B9-EB2C-6E4E-8946-6E60E38B2248}"/>
              </a:ext>
            </a:extLst>
          </p:cNvPr>
          <p:cNvSpPr>
            <a:spLocks noGrp="1"/>
          </p:cNvSpPr>
          <p:nvPr>
            <p:ph idx="1"/>
          </p:nvPr>
        </p:nvSpPr>
        <p:spPr>
          <a:xfrm>
            <a:off x="3494087" y="2519695"/>
            <a:ext cx="7273149" cy="3828717"/>
          </a:xfrm>
        </p:spPr>
        <p:txBody>
          <a:bodyPr>
            <a:noAutofit/>
          </a:bodyPr>
          <a:lstStyle/>
          <a:p>
            <a:pPr marL="0" indent="0">
              <a:lnSpc>
                <a:spcPct val="100000"/>
              </a:lnSpc>
              <a:spcBef>
                <a:spcPts val="0"/>
              </a:spcBef>
              <a:spcAft>
                <a:spcPts val="1800"/>
              </a:spcAft>
              <a:buNone/>
            </a:pPr>
            <a:r>
              <a:rPr lang="en-GB" sz="1800" dirty="0">
                <a:solidFill>
                  <a:schemeClr val="tx1"/>
                </a:solidFill>
                <a:latin typeface="+mj-lt"/>
              </a:rPr>
              <a:t>Your local IT teams maintain your IT hardware and systems and provide a personal, hands-on service to employees. </a:t>
            </a:r>
          </a:p>
          <a:p>
            <a:pPr marL="0" indent="0">
              <a:lnSpc>
                <a:spcPct val="100000"/>
              </a:lnSpc>
              <a:spcBef>
                <a:spcPts val="0"/>
              </a:spcBef>
              <a:spcAft>
                <a:spcPts val="1800"/>
              </a:spcAft>
              <a:buNone/>
            </a:pPr>
            <a:r>
              <a:rPr lang="en-GB" sz="1800" dirty="0">
                <a:solidFill>
                  <a:schemeClr val="tx1"/>
                </a:solidFill>
                <a:latin typeface="+mj-lt"/>
              </a:rPr>
              <a:t>They need to know about your Webex plans and understand how the services work so that they can ensure that computers and room equipment are set up properly to support day-to-day use.</a:t>
            </a:r>
          </a:p>
          <a:p>
            <a:pPr marL="0" indent="0">
              <a:lnSpc>
                <a:spcPct val="100000"/>
              </a:lnSpc>
              <a:spcBef>
                <a:spcPts val="0"/>
              </a:spcBef>
              <a:spcAft>
                <a:spcPts val="1800"/>
              </a:spcAft>
              <a:buNone/>
            </a:pPr>
            <a:r>
              <a:rPr lang="en-GB" sz="1800" dirty="0">
                <a:solidFill>
                  <a:schemeClr val="tx1"/>
                </a:solidFill>
                <a:latin typeface="+mj-lt"/>
              </a:rPr>
              <a:t>They are often called upon in the moment to troubleshoot issues and get equipment working.</a:t>
            </a:r>
          </a:p>
          <a:p>
            <a:pPr marL="0" indent="0">
              <a:lnSpc>
                <a:spcPct val="100000"/>
              </a:lnSpc>
              <a:spcBef>
                <a:spcPts val="0"/>
              </a:spcBef>
              <a:spcAft>
                <a:spcPts val="1800"/>
              </a:spcAft>
              <a:buNone/>
            </a:pPr>
            <a:r>
              <a:rPr lang="en-GB" sz="1800" dirty="0">
                <a:solidFill>
                  <a:schemeClr val="tx1"/>
                </a:solidFill>
                <a:latin typeface="+mj-lt"/>
              </a:rPr>
              <a:t>If local IT teams are not well prepared for Webex, they will be at a loss to help employees when needed most, and everyone will lose trust in the service.</a:t>
            </a:r>
          </a:p>
        </p:txBody>
      </p:sp>
      <p:sp>
        <p:nvSpPr>
          <p:cNvPr id="4" name="Rounded Rectangle 3"/>
          <p:cNvSpPr/>
          <p:nvPr/>
        </p:nvSpPr>
        <p:spPr>
          <a:xfrm>
            <a:off x="685800" y="1700213"/>
            <a:ext cx="10820400" cy="4395787"/>
          </a:xfrm>
          <a:prstGeom prst="roundRect">
            <a:avLst>
              <a:gd name="adj" fmla="val 9394"/>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6FE6867-AA0F-427C-8B2B-441603AB390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84645" y="2528888"/>
            <a:ext cx="1890879" cy="1890879"/>
          </a:xfrm>
          <a:prstGeom prst="rect">
            <a:avLst/>
          </a:prstGeom>
        </p:spPr>
      </p:pic>
    </p:spTree>
    <p:extLst>
      <p:ext uri="{BB962C8B-B14F-4D97-AF65-F5344CB8AC3E}">
        <p14:creationId xmlns:p14="http://schemas.microsoft.com/office/powerpoint/2010/main" val="623216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8434388" cy="3259667"/>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sp>
        <p:nvSpPr>
          <p:cNvPr id="13" name="Rectangle 12">
            <a:extLst>
              <a:ext uri="{FF2B5EF4-FFF2-40B4-BE49-F238E27FC236}">
                <a16:creationId xmlns:a16="http://schemas.microsoft.com/office/drawing/2014/main" id="{A3F86135-854D-4941-BCBB-0CE11C3DBC2C}"/>
              </a:ext>
            </a:extLst>
          </p:cNvPr>
          <p:cNvSpPr/>
          <p:nvPr/>
        </p:nvSpPr>
        <p:spPr>
          <a:xfrm>
            <a:off x="1193798" y="3220781"/>
            <a:ext cx="7281335" cy="2462213"/>
          </a:xfrm>
          <a:prstGeom prst="rect">
            <a:avLst/>
          </a:prstGeom>
        </p:spPr>
        <p:txBody>
          <a:bodyPr wrap="square" lIns="0" tIns="0" rIns="0" bIns="0">
            <a:spAutoFit/>
          </a:bodyPr>
          <a:lstStyle/>
          <a:p>
            <a:pPr>
              <a:spcAft>
                <a:spcPts val="1200"/>
              </a:spcAft>
            </a:pPr>
            <a:r>
              <a:rPr lang="en-GB" dirty="0"/>
              <a:t>Identify key contacts</a:t>
            </a:r>
          </a:p>
          <a:p>
            <a:pPr>
              <a:spcAft>
                <a:spcPts val="1200"/>
              </a:spcAft>
            </a:pPr>
            <a:r>
              <a:rPr lang="en-GB" sz="1400" dirty="0">
                <a:latin typeface="+mj-lt"/>
              </a:rPr>
              <a:t>Before getting in touch with Service Desk and local IT staff, first coordinate with key contacts in those teams to discuss your plans and take their feedback and advice. These teams support employees every day and will want to feel included in the planning rather than just told what to do.</a:t>
            </a:r>
          </a:p>
          <a:p>
            <a:pPr>
              <a:spcAft>
                <a:spcPts val="1200"/>
              </a:spcAft>
            </a:pPr>
            <a:r>
              <a:rPr lang="en-GB" sz="1400" dirty="0">
                <a:latin typeface="+mj-lt"/>
              </a:rPr>
              <a:t>Having an intimate knowledge of the IT and operational environment, they will be valuable critics of your plans and may save you from making costly mistakes. If you involve them early and act on their feedback they will become your advocates and bring the rest of their teams onside.</a:t>
            </a:r>
          </a:p>
          <a:p>
            <a:pPr>
              <a:spcAft>
                <a:spcPts val="1200"/>
              </a:spcAft>
            </a:pPr>
            <a:r>
              <a:rPr lang="en-GB" sz="1400" dirty="0">
                <a:latin typeface="+mj-lt"/>
              </a:rPr>
              <a:t>Ask senior IT stakeholders and service owners to recommend these key contacts. They may be managers of Service Desk and local IT teams, or they may delegate to less senior but experienced staff.</a:t>
            </a: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dirty="0">
                <a:solidFill>
                  <a:schemeClr val="accent3"/>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b="1" dirty="0">
                <a:solidFill>
                  <a:schemeClr val="bg1"/>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dirty="0">
                <a:solidFill>
                  <a:schemeClr val="accent3"/>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dirty="0">
                <a:solidFill>
                  <a:schemeClr val="accent3"/>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dirty="0">
                <a:solidFill>
                  <a:schemeClr val="accent3"/>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dirty="0">
                <a:solidFill>
                  <a:schemeClr val="accent3"/>
                </a:solidFill>
              </a:rPr>
              <a:t>06</a:t>
            </a:r>
          </a:p>
        </p:txBody>
      </p:sp>
    </p:spTree>
    <p:extLst>
      <p:ext uri="{BB962C8B-B14F-4D97-AF65-F5344CB8AC3E}">
        <p14:creationId xmlns:p14="http://schemas.microsoft.com/office/powerpoint/2010/main" val="1121868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1" y="2836333"/>
            <a:ext cx="9450572" cy="333775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sp>
        <p:nvSpPr>
          <p:cNvPr id="13" name="Rectangle 12">
            <a:extLst>
              <a:ext uri="{FF2B5EF4-FFF2-40B4-BE49-F238E27FC236}">
                <a16:creationId xmlns:a16="http://schemas.microsoft.com/office/drawing/2014/main" id="{A3F86135-854D-4941-BCBB-0CE11C3DBC2C}"/>
              </a:ext>
            </a:extLst>
          </p:cNvPr>
          <p:cNvSpPr/>
          <p:nvPr/>
        </p:nvSpPr>
        <p:spPr>
          <a:xfrm>
            <a:off x="1212831" y="3211348"/>
            <a:ext cx="8367588" cy="2718693"/>
          </a:xfrm>
          <a:prstGeom prst="rect">
            <a:avLst/>
          </a:prstGeom>
        </p:spPr>
        <p:txBody>
          <a:bodyPr wrap="square" lIns="0" tIns="0" rIns="0" bIns="0" numCol="1" spcCol="360000">
            <a:spAutoFit/>
          </a:bodyPr>
          <a:lstStyle/>
          <a:p>
            <a:pPr>
              <a:spcAft>
                <a:spcPts val="1200"/>
              </a:spcAft>
            </a:pPr>
            <a:r>
              <a:rPr lang="en-GB" dirty="0"/>
              <a:t>Prepare your story</a:t>
            </a:r>
          </a:p>
          <a:p>
            <a:pPr>
              <a:spcAft>
                <a:spcPts val="1800"/>
              </a:spcAft>
            </a:pPr>
            <a:r>
              <a:rPr lang="en-GB" sz="1400" dirty="0">
                <a:latin typeface="+mj-lt"/>
              </a:rPr>
              <a:t>Before meeting with your key contacts, make sure that you are clear on your </a:t>
            </a:r>
            <a:r>
              <a:rPr lang="en-GB" sz="1400" dirty="0" err="1">
                <a:latin typeface="+mj-lt"/>
              </a:rPr>
              <a:t>Webex</a:t>
            </a:r>
            <a:r>
              <a:rPr lang="en-GB" sz="1400" dirty="0">
                <a:latin typeface="+mj-lt"/>
              </a:rPr>
              <a:t> deployment and adoption plans. Prepare slides to take them step-by-step through the story:</a:t>
            </a:r>
          </a:p>
          <a:p>
            <a:pPr>
              <a:spcAft>
                <a:spcPts val="200"/>
              </a:spcAft>
            </a:pPr>
            <a:r>
              <a:rPr lang="en-GB" sz="1400" dirty="0">
                <a:latin typeface="+mj-lt"/>
              </a:rPr>
              <a:t>• Why is </a:t>
            </a:r>
            <a:r>
              <a:rPr lang="en-GB" sz="1400" dirty="0" err="1">
                <a:latin typeface="+mj-lt"/>
              </a:rPr>
              <a:t>Webex</a:t>
            </a:r>
            <a:r>
              <a:rPr lang="en-GB" sz="1400" dirty="0">
                <a:latin typeface="+mj-lt"/>
              </a:rPr>
              <a:t> being deployed?			</a:t>
            </a:r>
            <a:r>
              <a:rPr lang="en-GB" sz="1400" dirty="0"/>
              <a:t> • </a:t>
            </a:r>
            <a:r>
              <a:rPr lang="en-GB" sz="1400" dirty="0">
                <a:latin typeface="+mj-lt"/>
              </a:rPr>
              <a:t>What problems will it solve?</a:t>
            </a:r>
          </a:p>
          <a:p>
            <a:pPr>
              <a:spcAft>
                <a:spcPts val="200"/>
              </a:spcAft>
            </a:pPr>
            <a:r>
              <a:rPr lang="en-GB" sz="1400" dirty="0"/>
              <a:t>• </a:t>
            </a:r>
            <a:r>
              <a:rPr lang="en-GB" sz="1400" dirty="0">
                <a:latin typeface="+mj-lt"/>
              </a:rPr>
              <a:t>Who is leading the initiative?			</a:t>
            </a:r>
            <a:r>
              <a:rPr lang="en-GB" sz="1400" dirty="0"/>
              <a:t> • </a:t>
            </a:r>
            <a:r>
              <a:rPr lang="en-GB" sz="1400" dirty="0">
                <a:latin typeface="+mj-lt"/>
              </a:rPr>
              <a:t>What is the technical roadmap?</a:t>
            </a:r>
          </a:p>
          <a:p>
            <a:pPr>
              <a:spcAft>
                <a:spcPts val="200"/>
              </a:spcAft>
            </a:pPr>
            <a:r>
              <a:rPr lang="en-GB" sz="1400" dirty="0"/>
              <a:t>• </a:t>
            </a:r>
            <a:r>
              <a:rPr lang="en-GB" sz="1400" dirty="0">
                <a:latin typeface="+mj-lt"/>
              </a:rPr>
              <a:t>What are the key use cases being promoted?		</a:t>
            </a:r>
            <a:r>
              <a:rPr lang="en-GB" sz="1400" dirty="0"/>
              <a:t> • </a:t>
            </a:r>
            <a:r>
              <a:rPr lang="en-GB" sz="1400" dirty="0">
                <a:latin typeface="+mj-lt"/>
              </a:rPr>
              <a:t>What is the timeline and rollout order?</a:t>
            </a:r>
          </a:p>
          <a:p>
            <a:pPr>
              <a:spcAft>
                <a:spcPts val="200"/>
              </a:spcAft>
            </a:pPr>
            <a:r>
              <a:rPr lang="en-GB" sz="1400" dirty="0"/>
              <a:t>• </a:t>
            </a:r>
            <a:r>
              <a:rPr lang="en-GB" sz="1400" dirty="0">
                <a:latin typeface="+mj-lt"/>
              </a:rPr>
              <a:t>What legacy services are being retired and when?	</a:t>
            </a:r>
            <a:r>
              <a:rPr lang="en-GB" sz="1400" dirty="0"/>
              <a:t> • </a:t>
            </a:r>
            <a:r>
              <a:rPr lang="en-GB" sz="1400" dirty="0">
                <a:latin typeface="+mj-lt"/>
              </a:rPr>
              <a:t>What are the IT support implications?</a:t>
            </a:r>
          </a:p>
          <a:p>
            <a:pPr>
              <a:spcAft>
                <a:spcPts val="1800"/>
              </a:spcAft>
            </a:pPr>
            <a:r>
              <a:rPr lang="en-GB" sz="1400" dirty="0"/>
              <a:t>• </a:t>
            </a:r>
            <a:r>
              <a:rPr lang="en-GB" sz="1400" dirty="0">
                <a:latin typeface="+mj-lt"/>
              </a:rPr>
              <a:t>How will employees get accounts?</a:t>
            </a:r>
          </a:p>
          <a:p>
            <a:pPr>
              <a:spcAft>
                <a:spcPts val="1200"/>
              </a:spcAft>
            </a:pPr>
            <a:r>
              <a:rPr lang="en-GB" sz="1400" dirty="0">
                <a:latin typeface="+mj-lt"/>
              </a:rPr>
              <a:t>Once you have your story, it's time to meet with your key contacts.</a:t>
            </a: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b="1" dirty="0">
                <a:solidFill>
                  <a:schemeClr val="bg1"/>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dirty="0">
                <a:solidFill>
                  <a:schemeClr val="accent3"/>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dirty="0">
                <a:solidFill>
                  <a:schemeClr val="accent3"/>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dirty="0">
                <a:solidFill>
                  <a:schemeClr val="accent3"/>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dirty="0">
                <a:solidFill>
                  <a:schemeClr val="accent3"/>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dirty="0">
                <a:solidFill>
                  <a:schemeClr val="accent3"/>
                </a:solidFill>
              </a:rPr>
              <a:t>06</a:t>
            </a:r>
          </a:p>
        </p:txBody>
      </p:sp>
    </p:spTree>
    <p:extLst>
      <p:ext uri="{BB962C8B-B14F-4D97-AF65-F5344CB8AC3E}">
        <p14:creationId xmlns:p14="http://schemas.microsoft.com/office/powerpoint/2010/main" val="1157050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85800" y="2836333"/>
            <a:ext cx="10820400" cy="3352870"/>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sp>
        <p:nvSpPr>
          <p:cNvPr id="13" name="Rectangle 12">
            <a:extLst>
              <a:ext uri="{FF2B5EF4-FFF2-40B4-BE49-F238E27FC236}">
                <a16:creationId xmlns:a16="http://schemas.microsoft.com/office/drawing/2014/main" id="{A3F86135-854D-4941-BCBB-0CE11C3DBC2C}"/>
              </a:ext>
            </a:extLst>
          </p:cNvPr>
          <p:cNvSpPr/>
          <p:nvPr/>
        </p:nvSpPr>
        <p:spPr>
          <a:xfrm>
            <a:off x="1204906" y="3211348"/>
            <a:ext cx="4738989" cy="2769989"/>
          </a:xfrm>
          <a:prstGeom prst="rect">
            <a:avLst/>
          </a:prstGeom>
        </p:spPr>
        <p:txBody>
          <a:bodyPr wrap="square" lIns="0" tIns="0" rIns="0" bIns="0" numCol="1" spcCol="360000">
            <a:spAutoFit/>
          </a:bodyPr>
          <a:lstStyle/>
          <a:p>
            <a:pPr>
              <a:spcAft>
                <a:spcPts val="1200"/>
              </a:spcAft>
            </a:pPr>
            <a:r>
              <a:rPr lang="en-GB" dirty="0"/>
              <a:t>Meet your key contacts</a:t>
            </a:r>
          </a:p>
          <a:p>
            <a:pPr>
              <a:spcAft>
                <a:spcPts val="1200"/>
              </a:spcAft>
            </a:pPr>
            <a:r>
              <a:rPr lang="en-GB" sz="1200" dirty="0">
                <a:latin typeface="+mj-lt"/>
              </a:rPr>
              <a:t>Schedule meetings with your contacts in IT. Depending on the size and geographical spread of your company you may need just one or several meetings.</a:t>
            </a:r>
          </a:p>
          <a:p>
            <a:pPr>
              <a:spcAft>
                <a:spcPts val="1200"/>
              </a:spcAft>
            </a:pPr>
            <a:r>
              <a:rPr lang="en-GB" sz="1200" dirty="0">
                <a:latin typeface="+mj-lt"/>
              </a:rPr>
              <a:t>Take them through your plans and encourage questions and discussion. </a:t>
            </a:r>
            <a:br>
              <a:rPr lang="en-GB" sz="1200" dirty="0">
                <a:latin typeface="+mj-lt"/>
              </a:rPr>
            </a:br>
            <a:r>
              <a:rPr lang="en-GB" sz="1200" dirty="0">
                <a:latin typeface="+mj-lt"/>
              </a:rPr>
              <a:t>Be attentive to feedback, provide answers where you can, and take down actions. Make them feel listened to and involved and show them that you have followed up on their concerns.</a:t>
            </a:r>
          </a:p>
          <a:p>
            <a:pPr>
              <a:spcAft>
                <a:spcPts val="1200"/>
              </a:spcAft>
            </a:pPr>
            <a:r>
              <a:rPr lang="en-GB" sz="1200" dirty="0">
                <a:latin typeface="+mj-lt"/>
              </a:rPr>
              <a:t>Once you have been through the rollout and adoption plans, it’s time to discuss how you will prepare the Service Desk and local IT teams. Be sure to take guidance on this as these people know better than you about the daily pressures of their colleagues.</a:t>
            </a:r>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dirty="0">
                <a:solidFill>
                  <a:schemeClr val="accent3"/>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dirty="0">
                <a:solidFill>
                  <a:schemeClr val="accent3"/>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b="1" dirty="0">
                <a:solidFill>
                  <a:schemeClr val="bg1"/>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dirty="0">
                <a:solidFill>
                  <a:schemeClr val="accent3"/>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dirty="0">
                <a:solidFill>
                  <a:schemeClr val="accent3"/>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dirty="0">
                <a:solidFill>
                  <a:schemeClr val="accent3"/>
                </a:solidFill>
              </a:rPr>
              <a:t>06</a:t>
            </a:r>
          </a:p>
        </p:txBody>
      </p:sp>
      <p:sp>
        <p:nvSpPr>
          <p:cNvPr id="41" name="Rectangle 40">
            <a:extLst>
              <a:ext uri="{FF2B5EF4-FFF2-40B4-BE49-F238E27FC236}">
                <a16:creationId xmlns:a16="http://schemas.microsoft.com/office/drawing/2014/main" id="{98D30429-3D59-8841-B0B3-D9E00984EA78}"/>
              </a:ext>
            </a:extLst>
          </p:cNvPr>
          <p:cNvSpPr/>
          <p:nvPr/>
        </p:nvSpPr>
        <p:spPr>
          <a:xfrm>
            <a:off x="6336235" y="3212854"/>
            <a:ext cx="5855765" cy="2631490"/>
          </a:xfrm>
          <a:prstGeom prst="rect">
            <a:avLst/>
          </a:prstGeom>
        </p:spPr>
        <p:txBody>
          <a:bodyPr wrap="square" lIns="0" tIns="0" rIns="0" bIns="0">
            <a:spAutoFit/>
          </a:bodyPr>
          <a:lstStyle/>
          <a:p>
            <a:pPr>
              <a:spcAft>
                <a:spcPts val="1200"/>
              </a:spcAft>
            </a:pPr>
            <a:r>
              <a:rPr lang="en-GB" dirty="0"/>
              <a:t>Key questions to answer:</a:t>
            </a:r>
          </a:p>
          <a:p>
            <a:pPr marL="171450" indent="-171450">
              <a:spcAft>
                <a:spcPts val="600"/>
              </a:spcAft>
              <a:buFont typeface="Arial" charset="0"/>
              <a:buChar char="•"/>
            </a:pPr>
            <a:r>
              <a:rPr lang="en-GB" sz="1200" dirty="0">
                <a:latin typeface="+mj-lt"/>
              </a:rPr>
              <a:t>How do we best to communicate with IT support staff?</a:t>
            </a:r>
          </a:p>
          <a:p>
            <a:pPr marL="171450" indent="-171450">
              <a:spcAft>
                <a:spcPts val="600"/>
              </a:spcAft>
              <a:buFont typeface="Arial" charset="0"/>
              <a:buChar char="•"/>
            </a:pPr>
            <a:r>
              <a:rPr lang="en-GB" sz="1200" dirty="0">
                <a:latin typeface="+mj-lt"/>
              </a:rPr>
              <a:t>How do we best train them?</a:t>
            </a:r>
          </a:p>
          <a:p>
            <a:pPr marL="171450" indent="-171450">
              <a:spcAft>
                <a:spcPts val="600"/>
              </a:spcAft>
              <a:buFont typeface="Arial" charset="0"/>
              <a:buChar char="•"/>
            </a:pPr>
            <a:r>
              <a:rPr lang="en-GB" sz="1200" dirty="0">
                <a:latin typeface="+mj-lt"/>
              </a:rPr>
              <a:t>What shift patterns, time zones, and workloads must we be sensitive of?</a:t>
            </a:r>
          </a:p>
          <a:p>
            <a:pPr marL="171450" indent="-171450">
              <a:spcAft>
                <a:spcPts val="600"/>
              </a:spcAft>
              <a:buFont typeface="Arial" charset="0"/>
              <a:buChar char="•"/>
            </a:pPr>
            <a:r>
              <a:rPr lang="en-GB" sz="1200" dirty="0">
                <a:latin typeface="+mj-lt"/>
              </a:rPr>
              <a:t>What knowledge content, such as knowledge base (KB) articles, </a:t>
            </a:r>
            <a:br>
              <a:rPr lang="en-GB" sz="1200" dirty="0">
                <a:latin typeface="+mj-lt"/>
              </a:rPr>
            </a:br>
            <a:r>
              <a:rPr lang="en-GB" sz="1200" dirty="0">
                <a:latin typeface="+mj-lt"/>
              </a:rPr>
              <a:t>do we need to create?</a:t>
            </a:r>
          </a:p>
          <a:p>
            <a:pPr marL="171450" indent="-171450">
              <a:spcAft>
                <a:spcPts val="600"/>
              </a:spcAft>
              <a:buFont typeface="Arial" charset="0"/>
              <a:buChar char="•"/>
            </a:pPr>
            <a:r>
              <a:rPr lang="en-GB" sz="1200" dirty="0">
                <a:latin typeface="+mj-lt"/>
              </a:rPr>
              <a:t>What will the process be for supporting Webex and escalating issues to Cisco?</a:t>
            </a:r>
          </a:p>
          <a:p>
            <a:pPr marL="171450" indent="-171450">
              <a:spcAft>
                <a:spcPts val="600"/>
              </a:spcAft>
              <a:buFont typeface="Arial" charset="0"/>
              <a:buChar char="•"/>
            </a:pPr>
            <a:r>
              <a:rPr lang="en-GB" sz="1200" dirty="0">
                <a:latin typeface="+mj-lt"/>
              </a:rPr>
              <a:t>Who will have admin / Control Hub access to Webex?</a:t>
            </a:r>
          </a:p>
          <a:p>
            <a:pPr marL="171450" indent="-171450">
              <a:spcAft>
                <a:spcPts val="600"/>
              </a:spcAft>
              <a:buFont typeface="Arial" charset="0"/>
              <a:buChar char="•"/>
            </a:pPr>
            <a:r>
              <a:rPr lang="en-GB" sz="1200" dirty="0">
                <a:latin typeface="+mj-lt"/>
              </a:rPr>
              <a:t>What is the change control process for Webex configuration?</a:t>
            </a:r>
          </a:p>
          <a:p>
            <a:pPr marL="171450" indent="-171450">
              <a:spcAft>
                <a:spcPts val="600"/>
              </a:spcAft>
              <a:buFont typeface="Arial" charset="0"/>
              <a:buChar char="•"/>
            </a:pPr>
            <a:r>
              <a:rPr lang="en-GB" sz="1200" dirty="0">
                <a:latin typeface="+mj-lt"/>
              </a:rPr>
              <a:t>What can be changed without change control, e.g. user license changes?</a:t>
            </a:r>
          </a:p>
        </p:txBody>
      </p:sp>
    </p:spTree>
    <p:extLst>
      <p:ext uri="{BB962C8B-B14F-4D97-AF65-F5344CB8AC3E}">
        <p14:creationId xmlns:p14="http://schemas.microsoft.com/office/powerpoint/2010/main" val="149157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dirty="0">
                <a:solidFill>
                  <a:schemeClr val="accent3"/>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dirty="0">
                <a:solidFill>
                  <a:schemeClr val="accent3"/>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dirty="0">
                <a:solidFill>
                  <a:schemeClr val="accent3"/>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b="1" dirty="0">
                <a:solidFill>
                  <a:schemeClr val="bg1"/>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dirty="0">
                <a:solidFill>
                  <a:schemeClr val="accent3"/>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dirty="0">
                <a:solidFill>
                  <a:schemeClr val="accent3"/>
                </a:solidFill>
              </a:rPr>
              <a:t>06</a:t>
            </a:r>
          </a:p>
        </p:txBody>
      </p:sp>
      <p:sp>
        <p:nvSpPr>
          <p:cNvPr id="4" name="Rounded Rectangle 3"/>
          <p:cNvSpPr/>
          <p:nvPr/>
        </p:nvSpPr>
        <p:spPr>
          <a:xfrm>
            <a:off x="2306083" y="2836334"/>
            <a:ext cx="8266813" cy="3663704"/>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94FA34E-8C60-AF46-8F7F-0CB137EEE406}"/>
              </a:ext>
            </a:extLst>
          </p:cNvPr>
          <p:cNvSpPr/>
          <p:nvPr/>
        </p:nvSpPr>
        <p:spPr>
          <a:xfrm>
            <a:off x="2785926" y="3220900"/>
            <a:ext cx="7439640" cy="2931572"/>
          </a:xfrm>
          <a:prstGeom prst="rect">
            <a:avLst/>
          </a:prstGeom>
        </p:spPr>
        <p:txBody>
          <a:bodyPr wrap="square" lIns="0" tIns="0" rIns="0" bIns="0">
            <a:spAutoFit/>
          </a:bodyPr>
          <a:lstStyle/>
          <a:p>
            <a:pPr>
              <a:spcAft>
                <a:spcPts val="1200"/>
              </a:spcAft>
            </a:pPr>
            <a:r>
              <a:rPr lang="en-GB" dirty="0"/>
              <a:t>Prepare and send communications</a:t>
            </a:r>
          </a:p>
          <a:p>
            <a:pPr>
              <a:spcAft>
                <a:spcPts val="1200"/>
              </a:spcAft>
            </a:pPr>
            <a:r>
              <a:rPr lang="en-GB" sz="1200" dirty="0">
                <a:latin typeface="+mj-lt"/>
              </a:rPr>
              <a:t>Once you have agreed on the approach, it's time to prepare communications to all IT support staff outlining the Webex rollout plan and what will offered to prepare them. Work with your key contacts to get the tone right for the audience.</a:t>
            </a:r>
          </a:p>
          <a:p>
            <a:pPr>
              <a:spcAft>
                <a:spcPts val="1200"/>
              </a:spcAft>
            </a:pPr>
            <a:r>
              <a:rPr lang="en-GB" sz="1200" b="1" dirty="0">
                <a:latin typeface="+mj-lt"/>
              </a:rPr>
              <a:t>Include the following in your communications:</a:t>
            </a:r>
          </a:p>
          <a:p>
            <a:pPr marL="285750" indent="-285750">
              <a:spcAft>
                <a:spcPts val="300"/>
              </a:spcAft>
              <a:buFont typeface="+mj-lt"/>
              <a:buAutoNum type="arabicPeriod"/>
            </a:pPr>
            <a:r>
              <a:rPr lang="en-GB" sz="1200" dirty="0">
                <a:latin typeface="+mj-lt"/>
              </a:rPr>
              <a:t>A brief explanation of why Webex is being rolled out; what problems it will solve; what it will replace; etc.</a:t>
            </a:r>
          </a:p>
          <a:p>
            <a:pPr marL="285750" indent="-285750">
              <a:spcAft>
                <a:spcPts val="300"/>
              </a:spcAft>
              <a:buFont typeface="+mj-lt"/>
              <a:buAutoNum type="arabicPeriod"/>
            </a:pPr>
            <a:r>
              <a:rPr lang="en-GB" sz="1200" dirty="0">
                <a:latin typeface="+mj-lt"/>
              </a:rPr>
              <a:t>An acknowledgement that success will depend on cooperation from IT support staff.</a:t>
            </a:r>
          </a:p>
          <a:p>
            <a:pPr marL="285750" indent="-285750">
              <a:spcAft>
                <a:spcPts val="300"/>
              </a:spcAft>
              <a:buFont typeface="+mj-lt"/>
              <a:buAutoNum type="arabicPeriod"/>
            </a:pPr>
            <a:r>
              <a:rPr lang="en-GB" sz="1200" dirty="0">
                <a:latin typeface="+mj-lt"/>
              </a:rPr>
              <a:t>Your commitment to preparing them and listening to any concerns and feedback.</a:t>
            </a:r>
          </a:p>
          <a:p>
            <a:pPr marL="285750" indent="-285750">
              <a:spcAft>
                <a:spcPts val="300"/>
              </a:spcAft>
              <a:buFont typeface="+mj-lt"/>
              <a:buAutoNum type="arabicPeriod"/>
            </a:pPr>
            <a:r>
              <a:rPr lang="en-GB" sz="1200" dirty="0">
                <a:latin typeface="+mj-lt"/>
              </a:rPr>
              <a:t>Dates and times for briefings and trainings.</a:t>
            </a:r>
          </a:p>
          <a:p>
            <a:pPr marL="285750" indent="-285750">
              <a:spcAft>
                <a:spcPts val="300"/>
              </a:spcAft>
              <a:buFont typeface="+mj-lt"/>
              <a:buAutoNum type="arabicPeriod"/>
            </a:pPr>
            <a:r>
              <a:rPr lang="en-GB" sz="1200" dirty="0">
                <a:latin typeface="+mj-lt"/>
              </a:rPr>
              <a:t>Your intentions and plans to provide knowledge and process content for supporting Webex.</a:t>
            </a:r>
          </a:p>
          <a:p>
            <a:pPr marL="285750" indent="-285750">
              <a:spcAft>
                <a:spcPts val="1200"/>
              </a:spcAft>
              <a:buFont typeface="+mj-lt"/>
              <a:buAutoNum type="arabicPeriod"/>
            </a:pPr>
            <a:r>
              <a:rPr lang="en-GB" sz="1200" dirty="0">
                <a:latin typeface="+mj-lt"/>
              </a:rPr>
              <a:t>Who to approach with questions and concerns.</a:t>
            </a:r>
          </a:p>
          <a:p>
            <a:r>
              <a:rPr lang="en-GB" sz="1200" dirty="0">
                <a:latin typeface="+mj-lt"/>
              </a:rPr>
              <a:t>Once the communications are agreed, send them out.</a:t>
            </a:r>
          </a:p>
        </p:txBody>
      </p:sp>
    </p:spTree>
    <p:extLst>
      <p:ext uri="{BB962C8B-B14F-4D97-AF65-F5344CB8AC3E}">
        <p14:creationId xmlns:p14="http://schemas.microsoft.com/office/powerpoint/2010/main" val="315099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A8FEA-CC11-CA44-AA96-E44365848E28}"/>
              </a:ext>
            </a:extLst>
          </p:cNvPr>
          <p:cNvSpPr>
            <a:spLocks noGrp="1"/>
          </p:cNvSpPr>
          <p:nvPr>
            <p:ph type="title"/>
          </p:nvPr>
        </p:nvSpPr>
        <p:spPr/>
        <p:txBody>
          <a:bodyPr/>
          <a:lstStyle/>
          <a:p>
            <a:r>
              <a:rPr lang="en-GB" dirty="0"/>
              <a:t>Six steps for preparing IT support teams</a:t>
            </a:r>
            <a:endParaRPr lang="en-US" dirty="0"/>
          </a:p>
        </p:txBody>
      </p:sp>
      <p:grpSp>
        <p:nvGrpSpPr>
          <p:cNvPr id="40" name="Group 39"/>
          <p:cNvGrpSpPr/>
          <p:nvPr/>
        </p:nvGrpSpPr>
        <p:grpSpPr>
          <a:xfrm>
            <a:off x="685800" y="1416335"/>
            <a:ext cx="10820400" cy="1282130"/>
            <a:chOff x="685800" y="1416335"/>
            <a:chExt cx="10820400" cy="1282130"/>
          </a:xfrm>
          <a:solidFill>
            <a:schemeClr val="bg1">
              <a:lumMod val="85000"/>
            </a:schemeClr>
          </a:solidFill>
        </p:grpSpPr>
        <p:sp>
          <p:nvSpPr>
            <p:cNvPr id="23" name="Freeform 5"/>
            <p:cNvSpPr>
              <a:spLocks noEditPoints="1"/>
            </p:cNvSpPr>
            <p:nvPr/>
          </p:nvSpPr>
          <p:spPr bwMode="auto">
            <a:xfrm>
              <a:off x="685800" y="1897135"/>
              <a:ext cx="10800991" cy="320533"/>
            </a:xfrm>
            <a:custGeom>
              <a:avLst/>
              <a:gdLst>
                <a:gd name="T0" fmla="*/ 2356 w 2366"/>
                <a:gd name="T1" fmla="*/ 60 h 71"/>
                <a:gd name="T2" fmla="*/ 2355 w 2366"/>
                <a:gd name="T3" fmla="*/ 60 h 71"/>
                <a:gd name="T4" fmla="*/ 2355 w 2366"/>
                <a:gd name="T5" fmla="*/ 60 h 71"/>
                <a:gd name="T6" fmla="*/ 2356 w 2366"/>
                <a:gd name="T7" fmla="*/ 60 h 71"/>
                <a:gd name="T8" fmla="*/ 2356 w 2366"/>
                <a:gd name="T9" fmla="*/ 60 h 71"/>
                <a:gd name="T10" fmla="*/ 2356 w 2366"/>
                <a:gd name="T11" fmla="*/ 60 h 71"/>
                <a:gd name="T12" fmla="*/ 2356 w 2366"/>
                <a:gd name="T13" fmla="*/ 60 h 71"/>
                <a:gd name="T14" fmla="*/ 2356 w 2366"/>
                <a:gd name="T15" fmla="*/ 60 h 71"/>
                <a:gd name="T16" fmla="*/ 2356 w 2366"/>
                <a:gd name="T17" fmla="*/ 60 h 71"/>
                <a:gd name="T18" fmla="*/ 2356 w 2366"/>
                <a:gd name="T19" fmla="*/ 60 h 71"/>
                <a:gd name="T20" fmla="*/ 2356 w 2366"/>
                <a:gd name="T21" fmla="*/ 60 h 71"/>
                <a:gd name="T22" fmla="*/ 2356 w 2366"/>
                <a:gd name="T23" fmla="*/ 60 h 71"/>
                <a:gd name="T24" fmla="*/ 2356 w 2366"/>
                <a:gd name="T25" fmla="*/ 60 h 71"/>
                <a:gd name="T26" fmla="*/ 2363 w 2366"/>
                <a:gd name="T27" fmla="*/ 50 h 71"/>
                <a:gd name="T28" fmla="*/ 2363 w 2366"/>
                <a:gd name="T29" fmla="*/ 50 h 71"/>
                <a:gd name="T30" fmla="*/ 2363 w 2366"/>
                <a:gd name="T31" fmla="*/ 50 h 71"/>
                <a:gd name="T32" fmla="*/ 2363 w 2366"/>
                <a:gd name="T33" fmla="*/ 49 h 71"/>
                <a:gd name="T34" fmla="*/ 2363 w 2366"/>
                <a:gd name="T35" fmla="*/ 50 h 71"/>
                <a:gd name="T36" fmla="*/ 2363 w 2366"/>
                <a:gd name="T37" fmla="*/ 49 h 71"/>
                <a:gd name="T38" fmla="*/ 2363 w 2366"/>
                <a:gd name="T39" fmla="*/ 21 h 71"/>
                <a:gd name="T40" fmla="*/ 2366 w 2366"/>
                <a:gd name="T41" fmla="*/ 35 h 71"/>
                <a:gd name="T42" fmla="*/ 2363 w 2366"/>
                <a:gd name="T43" fmla="*/ 49 h 71"/>
                <a:gd name="T44" fmla="*/ 2366 w 2366"/>
                <a:gd name="T45" fmla="*/ 35 h 71"/>
                <a:gd name="T46" fmla="*/ 2363 w 2366"/>
                <a:gd name="T47" fmla="*/ 21 h 71"/>
                <a:gd name="T48" fmla="*/ 2362 w 2366"/>
                <a:gd name="T49" fmla="*/ 21 h 71"/>
                <a:gd name="T50" fmla="*/ 2362 w 2366"/>
                <a:gd name="T51" fmla="*/ 21 h 71"/>
                <a:gd name="T52" fmla="*/ 2362 w 2366"/>
                <a:gd name="T53" fmla="*/ 21 h 71"/>
                <a:gd name="T54" fmla="*/ 2245 w 2366"/>
                <a:gd name="T55" fmla="*/ 0 h 71"/>
                <a:gd name="T56" fmla="*/ 36 w 2366"/>
                <a:gd name="T57" fmla="*/ 0 h 71"/>
                <a:gd name="T58" fmla="*/ 0 w 2366"/>
                <a:gd name="T59" fmla="*/ 35 h 71"/>
                <a:gd name="T60" fmla="*/ 36 w 2366"/>
                <a:gd name="T61" fmla="*/ 71 h 71"/>
                <a:gd name="T62" fmla="*/ 2245 w 2366"/>
                <a:gd name="T63" fmla="*/ 71 h 71"/>
                <a:gd name="T64" fmla="*/ 2280 w 2366"/>
                <a:gd name="T65" fmla="*/ 35 h 71"/>
                <a:gd name="T66" fmla="*/ 2245 w 2366"/>
                <a:gd name="T6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6" h="71">
                  <a:moveTo>
                    <a:pt x="2356" y="60"/>
                  </a:moveTo>
                  <a:cubicBezTo>
                    <a:pt x="2355" y="60"/>
                    <a:pt x="2355" y="60"/>
                    <a:pt x="2355" y="60"/>
                  </a:cubicBezTo>
                  <a:cubicBezTo>
                    <a:pt x="2355" y="60"/>
                    <a:pt x="2355" y="60"/>
                    <a:pt x="2355" y="60"/>
                  </a:cubicBezTo>
                  <a:cubicBezTo>
                    <a:pt x="2355" y="60"/>
                    <a:pt x="2355"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56" y="60"/>
                  </a:moveTo>
                  <a:cubicBezTo>
                    <a:pt x="2356" y="60"/>
                    <a:pt x="2356" y="60"/>
                    <a:pt x="2356" y="60"/>
                  </a:cubicBezTo>
                  <a:cubicBezTo>
                    <a:pt x="2356" y="60"/>
                    <a:pt x="2356" y="60"/>
                    <a:pt x="2356" y="60"/>
                  </a:cubicBezTo>
                  <a:moveTo>
                    <a:pt x="2363" y="50"/>
                  </a:moveTo>
                  <a:cubicBezTo>
                    <a:pt x="2363" y="50"/>
                    <a:pt x="2363" y="50"/>
                    <a:pt x="2363" y="50"/>
                  </a:cubicBezTo>
                  <a:cubicBezTo>
                    <a:pt x="2363" y="50"/>
                    <a:pt x="2363" y="50"/>
                    <a:pt x="2363" y="50"/>
                  </a:cubicBezTo>
                  <a:moveTo>
                    <a:pt x="2363" y="49"/>
                  </a:moveTo>
                  <a:cubicBezTo>
                    <a:pt x="2363" y="49"/>
                    <a:pt x="2363" y="49"/>
                    <a:pt x="2363" y="50"/>
                  </a:cubicBezTo>
                  <a:cubicBezTo>
                    <a:pt x="2363" y="49"/>
                    <a:pt x="2363" y="49"/>
                    <a:pt x="2363" y="49"/>
                  </a:cubicBezTo>
                  <a:moveTo>
                    <a:pt x="2363" y="21"/>
                  </a:moveTo>
                  <a:cubicBezTo>
                    <a:pt x="2365" y="25"/>
                    <a:pt x="2366" y="30"/>
                    <a:pt x="2366" y="35"/>
                  </a:cubicBezTo>
                  <a:cubicBezTo>
                    <a:pt x="2366" y="40"/>
                    <a:pt x="2365" y="45"/>
                    <a:pt x="2363" y="49"/>
                  </a:cubicBezTo>
                  <a:cubicBezTo>
                    <a:pt x="2365" y="45"/>
                    <a:pt x="2366" y="40"/>
                    <a:pt x="2366" y="35"/>
                  </a:cubicBezTo>
                  <a:cubicBezTo>
                    <a:pt x="2366" y="30"/>
                    <a:pt x="2365" y="25"/>
                    <a:pt x="2363" y="21"/>
                  </a:cubicBezTo>
                  <a:moveTo>
                    <a:pt x="2362" y="21"/>
                  </a:moveTo>
                  <a:cubicBezTo>
                    <a:pt x="2362" y="21"/>
                    <a:pt x="2362" y="21"/>
                    <a:pt x="2362" y="21"/>
                  </a:cubicBezTo>
                  <a:cubicBezTo>
                    <a:pt x="2362" y="21"/>
                    <a:pt x="2362" y="21"/>
                    <a:pt x="2362" y="21"/>
                  </a:cubicBezTo>
                  <a:moveTo>
                    <a:pt x="2245" y="0"/>
                  </a:moveTo>
                  <a:cubicBezTo>
                    <a:pt x="36" y="0"/>
                    <a:pt x="36" y="0"/>
                    <a:pt x="36" y="0"/>
                  </a:cubicBezTo>
                  <a:cubicBezTo>
                    <a:pt x="16" y="0"/>
                    <a:pt x="0" y="16"/>
                    <a:pt x="0" y="35"/>
                  </a:cubicBezTo>
                  <a:cubicBezTo>
                    <a:pt x="0" y="55"/>
                    <a:pt x="16" y="71"/>
                    <a:pt x="36" y="71"/>
                  </a:cubicBezTo>
                  <a:cubicBezTo>
                    <a:pt x="2245" y="71"/>
                    <a:pt x="2245" y="71"/>
                    <a:pt x="2245" y="71"/>
                  </a:cubicBezTo>
                  <a:cubicBezTo>
                    <a:pt x="2280" y="35"/>
                    <a:pt x="2280" y="35"/>
                    <a:pt x="2280" y="35"/>
                  </a:cubicBezTo>
                  <a:cubicBezTo>
                    <a:pt x="2245" y="0"/>
                    <a:pt x="2245" y="0"/>
                    <a:pt x="2245"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4" name="Freeform 6"/>
            <p:cNvSpPr>
              <a:spLocks/>
            </p:cNvSpPr>
            <p:nvPr/>
          </p:nvSpPr>
          <p:spPr bwMode="auto">
            <a:xfrm>
              <a:off x="10666148" y="1416335"/>
              <a:ext cx="770907" cy="526002"/>
            </a:xfrm>
            <a:custGeom>
              <a:avLst/>
              <a:gdLst>
                <a:gd name="T0" fmla="*/ 38 w 169"/>
                <a:gd name="T1" fmla="*/ 0 h 116"/>
                <a:gd name="T2" fmla="*/ 13 w 169"/>
                <a:gd name="T3" fmla="*/ 10 h 116"/>
                <a:gd name="T4" fmla="*/ 13 w 169"/>
                <a:gd name="T5" fmla="*/ 60 h 116"/>
                <a:gd name="T6" fmla="*/ 59 w 169"/>
                <a:gd name="T7" fmla="*/ 106 h 116"/>
                <a:gd name="T8" fmla="*/ 144 w 169"/>
                <a:gd name="T9" fmla="*/ 106 h 116"/>
                <a:gd name="T10" fmla="*/ 144 w 169"/>
                <a:gd name="T11" fmla="*/ 106 h 116"/>
                <a:gd name="T12" fmla="*/ 148 w 169"/>
                <a:gd name="T13" fmla="*/ 106 h 116"/>
                <a:gd name="T14" fmla="*/ 156 w 169"/>
                <a:gd name="T15" fmla="*/ 108 h 116"/>
                <a:gd name="T16" fmla="*/ 156 w 169"/>
                <a:gd name="T17" fmla="*/ 108 h 116"/>
                <a:gd name="T18" fmla="*/ 156 w 169"/>
                <a:gd name="T19" fmla="*/ 108 h 116"/>
                <a:gd name="T20" fmla="*/ 157 w 169"/>
                <a:gd name="T21" fmla="*/ 108 h 116"/>
                <a:gd name="T22" fmla="*/ 157 w 169"/>
                <a:gd name="T23" fmla="*/ 108 h 116"/>
                <a:gd name="T24" fmla="*/ 169 w 169"/>
                <a:gd name="T25" fmla="*/ 116 h 116"/>
                <a:gd name="T26" fmla="*/ 63 w 169"/>
                <a:gd name="T27" fmla="*/ 10 h 116"/>
                <a:gd name="T28" fmla="*/ 38 w 169"/>
                <a:gd name="T29" fmla="*/ 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116">
                  <a:moveTo>
                    <a:pt x="38" y="0"/>
                  </a:moveTo>
                  <a:cubicBezTo>
                    <a:pt x="29" y="0"/>
                    <a:pt x="20" y="4"/>
                    <a:pt x="13" y="10"/>
                  </a:cubicBezTo>
                  <a:cubicBezTo>
                    <a:pt x="0" y="24"/>
                    <a:pt x="0" y="47"/>
                    <a:pt x="13" y="60"/>
                  </a:cubicBezTo>
                  <a:cubicBezTo>
                    <a:pt x="59" y="106"/>
                    <a:pt x="59" y="106"/>
                    <a:pt x="59" y="106"/>
                  </a:cubicBezTo>
                  <a:cubicBezTo>
                    <a:pt x="144" y="106"/>
                    <a:pt x="144" y="106"/>
                    <a:pt x="144" y="106"/>
                  </a:cubicBezTo>
                  <a:cubicBezTo>
                    <a:pt x="144" y="106"/>
                    <a:pt x="144" y="106"/>
                    <a:pt x="144" y="106"/>
                  </a:cubicBezTo>
                  <a:cubicBezTo>
                    <a:pt x="146" y="106"/>
                    <a:pt x="147" y="106"/>
                    <a:pt x="148" y="106"/>
                  </a:cubicBezTo>
                  <a:cubicBezTo>
                    <a:pt x="151" y="106"/>
                    <a:pt x="154" y="107"/>
                    <a:pt x="156" y="108"/>
                  </a:cubicBezTo>
                  <a:cubicBezTo>
                    <a:pt x="156" y="108"/>
                    <a:pt x="156" y="108"/>
                    <a:pt x="156" y="108"/>
                  </a:cubicBezTo>
                  <a:cubicBezTo>
                    <a:pt x="156" y="108"/>
                    <a:pt x="156" y="108"/>
                    <a:pt x="156" y="108"/>
                  </a:cubicBezTo>
                  <a:cubicBezTo>
                    <a:pt x="156" y="108"/>
                    <a:pt x="156" y="108"/>
                    <a:pt x="157" y="108"/>
                  </a:cubicBezTo>
                  <a:cubicBezTo>
                    <a:pt x="157" y="108"/>
                    <a:pt x="157" y="108"/>
                    <a:pt x="157" y="108"/>
                  </a:cubicBezTo>
                  <a:cubicBezTo>
                    <a:pt x="161" y="110"/>
                    <a:pt x="166" y="113"/>
                    <a:pt x="169" y="116"/>
                  </a:cubicBezTo>
                  <a:cubicBezTo>
                    <a:pt x="63" y="10"/>
                    <a:pt x="63" y="10"/>
                    <a:pt x="63" y="10"/>
                  </a:cubicBezTo>
                  <a:cubicBezTo>
                    <a:pt x="57" y="4"/>
                    <a:pt x="48" y="0"/>
                    <a:pt x="38"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5" name="Freeform 7"/>
            <p:cNvSpPr>
              <a:spLocks noEditPoints="1"/>
            </p:cNvSpPr>
            <p:nvPr/>
          </p:nvSpPr>
          <p:spPr bwMode="auto">
            <a:xfrm>
              <a:off x="10935550" y="1897135"/>
              <a:ext cx="447624" cy="160265"/>
            </a:xfrm>
            <a:custGeom>
              <a:avLst/>
              <a:gdLst>
                <a:gd name="T0" fmla="*/ 98 w 98"/>
                <a:gd name="T1" fmla="*/ 2 h 35"/>
                <a:gd name="T2" fmla="*/ 98 w 98"/>
                <a:gd name="T3" fmla="*/ 2 h 35"/>
                <a:gd name="T4" fmla="*/ 98 w 98"/>
                <a:gd name="T5" fmla="*/ 2 h 35"/>
                <a:gd name="T6" fmla="*/ 97 w 98"/>
                <a:gd name="T7" fmla="*/ 2 h 35"/>
                <a:gd name="T8" fmla="*/ 97 w 98"/>
                <a:gd name="T9" fmla="*/ 2 h 35"/>
                <a:gd name="T10" fmla="*/ 97 w 98"/>
                <a:gd name="T11" fmla="*/ 2 h 35"/>
                <a:gd name="T12" fmla="*/ 89 w 98"/>
                <a:gd name="T13" fmla="*/ 0 h 35"/>
                <a:gd name="T14" fmla="*/ 97 w 98"/>
                <a:gd name="T15" fmla="*/ 2 h 35"/>
                <a:gd name="T16" fmla="*/ 89 w 98"/>
                <a:gd name="T17" fmla="*/ 0 h 35"/>
                <a:gd name="T18" fmla="*/ 85 w 98"/>
                <a:gd name="T19" fmla="*/ 0 h 35"/>
                <a:gd name="T20" fmla="*/ 0 w 98"/>
                <a:gd name="T21" fmla="*/ 0 h 35"/>
                <a:gd name="T22" fmla="*/ 35 w 98"/>
                <a:gd name="T23" fmla="*/ 35 h 35"/>
                <a:gd name="T24" fmla="*/ 60 w 98"/>
                <a:gd name="T25" fmla="*/ 10 h 35"/>
                <a:gd name="T26" fmla="*/ 85 w 98"/>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35">
                  <a:moveTo>
                    <a:pt x="98" y="2"/>
                  </a:moveTo>
                  <a:cubicBezTo>
                    <a:pt x="98" y="2"/>
                    <a:pt x="98" y="2"/>
                    <a:pt x="98" y="2"/>
                  </a:cubicBezTo>
                  <a:cubicBezTo>
                    <a:pt x="98" y="2"/>
                    <a:pt x="98" y="2"/>
                    <a:pt x="98" y="2"/>
                  </a:cubicBezTo>
                  <a:moveTo>
                    <a:pt x="97" y="2"/>
                  </a:moveTo>
                  <a:cubicBezTo>
                    <a:pt x="97" y="2"/>
                    <a:pt x="97" y="2"/>
                    <a:pt x="97" y="2"/>
                  </a:cubicBezTo>
                  <a:cubicBezTo>
                    <a:pt x="97" y="2"/>
                    <a:pt x="97" y="2"/>
                    <a:pt x="97" y="2"/>
                  </a:cubicBezTo>
                  <a:moveTo>
                    <a:pt x="89" y="0"/>
                  </a:moveTo>
                  <a:cubicBezTo>
                    <a:pt x="92" y="0"/>
                    <a:pt x="94" y="1"/>
                    <a:pt x="97" y="2"/>
                  </a:cubicBezTo>
                  <a:cubicBezTo>
                    <a:pt x="95" y="1"/>
                    <a:pt x="92" y="0"/>
                    <a:pt x="89" y="0"/>
                  </a:cubicBezTo>
                  <a:moveTo>
                    <a:pt x="85" y="0"/>
                  </a:moveTo>
                  <a:cubicBezTo>
                    <a:pt x="0" y="0"/>
                    <a:pt x="0" y="0"/>
                    <a:pt x="0" y="0"/>
                  </a:cubicBezTo>
                  <a:cubicBezTo>
                    <a:pt x="35" y="35"/>
                    <a:pt x="35" y="35"/>
                    <a:pt x="35" y="35"/>
                  </a:cubicBezTo>
                  <a:cubicBezTo>
                    <a:pt x="60" y="10"/>
                    <a:pt x="60" y="10"/>
                    <a:pt x="60" y="10"/>
                  </a:cubicBezTo>
                  <a:cubicBezTo>
                    <a:pt x="67" y="3"/>
                    <a:pt x="76" y="0"/>
                    <a:pt x="8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8"/>
            <p:cNvSpPr>
              <a:spLocks/>
            </p:cNvSpPr>
            <p:nvPr/>
          </p:nvSpPr>
          <p:spPr bwMode="auto">
            <a:xfrm>
              <a:off x="10666148" y="2168355"/>
              <a:ext cx="770907" cy="530110"/>
            </a:xfrm>
            <a:custGeom>
              <a:avLst/>
              <a:gdLst>
                <a:gd name="T0" fmla="*/ 169 w 169"/>
                <a:gd name="T1" fmla="*/ 0 h 117"/>
                <a:gd name="T2" fmla="*/ 169 w 169"/>
                <a:gd name="T3" fmla="*/ 0 h 117"/>
                <a:gd name="T4" fmla="*/ 169 w 169"/>
                <a:gd name="T5" fmla="*/ 0 h 117"/>
                <a:gd name="T6" fmla="*/ 169 w 169"/>
                <a:gd name="T7" fmla="*/ 1 h 117"/>
                <a:gd name="T8" fmla="*/ 169 w 169"/>
                <a:gd name="T9" fmla="*/ 1 h 117"/>
                <a:gd name="T10" fmla="*/ 169 w 169"/>
                <a:gd name="T11" fmla="*/ 1 h 117"/>
                <a:gd name="T12" fmla="*/ 169 w 169"/>
                <a:gd name="T13" fmla="*/ 1 h 117"/>
                <a:gd name="T14" fmla="*/ 169 w 169"/>
                <a:gd name="T15" fmla="*/ 1 h 117"/>
                <a:gd name="T16" fmla="*/ 158 w 169"/>
                <a:gd name="T17" fmla="*/ 8 h 117"/>
                <a:gd name="T18" fmla="*/ 158 w 169"/>
                <a:gd name="T19" fmla="*/ 8 h 117"/>
                <a:gd name="T20" fmla="*/ 157 w 169"/>
                <a:gd name="T21" fmla="*/ 8 h 117"/>
                <a:gd name="T22" fmla="*/ 157 w 169"/>
                <a:gd name="T23" fmla="*/ 8 h 117"/>
                <a:gd name="T24" fmla="*/ 157 w 169"/>
                <a:gd name="T25" fmla="*/ 8 h 117"/>
                <a:gd name="T26" fmla="*/ 147 w 169"/>
                <a:gd name="T27" fmla="*/ 11 h 117"/>
                <a:gd name="T28" fmla="*/ 147 w 169"/>
                <a:gd name="T29" fmla="*/ 11 h 117"/>
                <a:gd name="T30" fmla="*/ 147 w 169"/>
                <a:gd name="T31" fmla="*/ 11 h 117"/>
                <a:gd name="T32" fmla="*/ 146 w 169"/>
                <a:gd name="T33" fmla="*/ 11 h 117"/>
                <a:gd name="T34" fmla="*/ 146 w 169"/>
                <a:gd name="T35" fmla="*/ 11 h 117"/>
                <a:gd name="T36" fmla="*/ 144 w 169"/>
                <a:gd name="T37" fmla="*/ 11 h 117"/>
                <a:gd name="T38" fmla="*/ 144 w 169"/>
                <a:gd name="T39" fmla="*/ 11 h 117"/>
                <a:gd name="T40" fmla="*/ 59 w 169"/>
                <a:gd name="T41" fmla="*/ 11 h 117"/>
                <a:gd name="T42" fmla="*/ 13 w 169"/>
                <a:gd name="T43" fmla="*/ 56 h 117"/>
                <a:gd name="T44" fmla="*/ 13 w 169"/>
                <a:gd name="T45" fmla="*/ 106 h 117"/>
                <a:gd name="T46" fmla="*/ 38 w 169"/>
                <a:gd name="T47" fmla="*/ 117 h 117"/>
                <a:gd name="T48" fmla="*/ 63 w 169"/>
                <a:gd name="T49" fmla="*/ 106 h 117"/>
                <a:gd name="T50" fmla="*/ 169 w 169"/>
                <a:gd name="T51"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9" h="117">
                  <a:moveTo>
                    <a:pt x="169" y="0"/>
                  </a:moveTo>
                  <a:cubicBezTo>
                    <a:pt x="169" y="0"/>
                    <a:pt x="169" y="0"/>
                    <a:pt x="169" y="0"/>
                  </a:cubicBezTo>
                  <a:cubicBezTo>
                    <a:pt x="169" y="0"/>
                    <a:pt x="169" y="0"/>
                    <a:pt x="169" y="0"/>
                  </a:cubicBezTo>
                  <a:cubicBezTo>
                    <a:pt x="169" y="1"/>
                    <a:pt x="169" y="1"/>
                    <a:pt x="169" y="1"/>
                  </a:cubicBezTo>
                  <a:cubicBezTo>
                    <a:pt x="169" y="1"/>
                    <a:pt x="169" y="1"/>
                    <a:pt x="169" y="1"/>
                  </a:cubicBezTo>
                  <a:cubicBezTo>
                    <a:pt x="169" y="1"/>
                    <a:pt x="169" y="1"/>
                    <a:pt x="169" y="1"/>
                  </a:cubicBezTo>
                  <a:cubicBezTo>
                    <a:pt x="169" y="1"/>
                    <a:pt x="169" y="1"/>
                    <a:pt x="169" y="1"/>
                  </a:cubicBezTo>
                  <a:cubicBezTo>
                    <a:pt x="169" y="1"/>
                    <a:pt x="169" y="1"/>
                    <a:pt x="169" y="1"/>
                  </a:cubicBezTo>
                  <a:cubicBezTo>
                    <a:pt x="165" y="4"/>
                    <a:pt x="162" y="6"/>
                    <a:pt x="158" y="8"/>
                  </a:cubicBezTo>
                  <a:cubicBezTo>
                    <a:pt x="158" y="8"/>
                    <a:pt x="158" y="8"/>
                    <a:pt x="158" y="8"/>
                  </a:cubicBezTo>
                  <a:cubicBezTo>
                    <a:pt x="157" y="8"/>
                    <a:pt x="157" y="8"/>
                    <a:pt x="157" y="8"/>
                  </a:cubicBezTo>
                  <a:cubicBezTo>
                    <a:pt x="157" y="8"/>
                    <a:pt x="157" y="8"/>
                    <a:pt x="157" y="8"/>
                  </a:cubicBezTo>
                  <a:cubicBezTo>
                    <a:pt x="157" y="8"/>
                    <a:pt x="157" y="8"/>
                    <a:pt x="157" y="8"/>
                  </a:cubicBezTo>
                  <a:cubicBezTo>
                    <a:pt x="154" y="9"/>
                    <a:pt x="150" y="10"/>
                    <a:pt x="147" y="11"/>
                  </a:cubicBezTo>
                  <a:cubicBezTo>
                    <a:pt x="147" y="11"/>
                    <a:pt x="147" y="11"/>
                    <a:pt x="147" y="11"/>
                  </a:cubicBezTo>
                  <a:cubicBezTo>
                    <a:pt x="147" y="11"/>
                    <a:pt x="147" y="11"/>
                    <a:pt x="147" y="11"/>
                  </a:cubicBezTo>
                  <a:cubicBezTo>
                    <a:pt x="147" y="11"/>
                    <a:pt x="146" y="11"/>
                    <a:pt x="146" y="11"/>
                  </a:cubicBezTo>
                  <a:cubicBezTo>
                    <a:pt x="146" y="11"/>
                    <a:pt x="146" y="11"/>
                    <a:pt x="146" y="11"/>
                  </a:cubicBezTo>
                  <a:cubicBezTo>
                    <a:pt x="146" y="11"/>
                    <a:pt x="145" y="11"/>
                    <a:pt x="144" y="11"/>
                  </a:cubicBezTo>
                  <a:cubicBezTo>
                    <a:pt x="144" y="11"/>
                    <a:pt x="144" y="11"/>
                    <a:pt x="144" y="11"/>
                  </a:cubicBezTo>
                  <a:cubicBezTo>
                    <a:pt x="59" y="11"/>
                    <a:pt x="59" y="11"/>
                    <a:pt x="59" y="11"/>
                  </a:cubicBezTo>
                  <a:cubicBezTo>
                    <a:pt x="13" y="56"/>
                    <a:pt x="13" y="56"/>
                    <a:pt x="13" y="56"/>
                  </a:cubicBezTo>
                  <a:cubicBezTo>
                    <a:pt x="0" y="70"/>
                    <a:pt x="0" y="92"/>
                    <a:pt x="13" y="106"/>
                  </a:cubicBezTo>
                  <a:cubicBezTo>
                    <a:pt x="20" y="113"/>
                    <a:pt x="29" y="117"/>
                    <a:pt x="38" y="117"/>
                  </a:cubicBezTo>
                  <a:cubicBezTo>
                    <a:pt x="48" y="117"/>
                    <a:pt x="57" y="113"/>
                    <a:pt x="63" y="106"/>
                  </a:cubicBezTo>
                  <a:cubicBezTo>
                    <a:pt x="169" y="0"/>
                    <a:pt x="169" y="0"/>
                    <a:pt x="169"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7" name="Freeform 9"/>
            <p:cNvSpPr>
              <a:spLocks noEditPoints="1"/>
            </p:cNvSpPr>
            <p:nvPr/>
          </p:nvSpPr>
          <p:spPr bwMode="auto">
            <a:xfrm>
              <a:off x="10935550" y="2057400"/>
              <a:ext cx="501506" cy="160265"/>
            </a:xfrm>
            <a:custGeom>
              <a:avLst/>
              <a:gdLst>
                <a:gd name="T0" fmla="*/ 87 w 110"/>
                <a:gd name="T1" fmla="*/ 36 h 36"/>
                <a:gd name="T2" fmla="*/ 87 w 110"/>
                <a:gd name="T3" fmla="*/ 36 h 36"/>
                <a:gd name="T4" fmla="*/ 87 w 110"/>
                <a:gd name="T5" fmla="*/ 36 h 36"/>
                <a:gd name="T6" fmla="*/ 88 w 110"/>
                <a:gd name="T7" fmla="*/ 36 h 36"/>
                <a:gd name="T8" fmla="*/ 88 w 110"/>
                <a:gd name="T9" fmla="*/ 36 h 36"/>
                <a:gd name="T10" fmla="*/ 88 w 110"/>
                <a:gd name="T11" fmla="*/ 36 h 36"/>
                <a:gd name="T12" fmla="*/ 98 w 110"/>
                <a:gd name="T13" fmla="*/ 33 h 36"/>
                <a:gd name="T14" fmla="*/ 88 w 110"/>
                <a:gd name="T15" fmla="*/ 36 h 36"/>
                <a:gd name="T16" fmla="*/ 98 w 110"/>
                <a:gd name="T17" fmla="*/ 33 h 36"/>
                <a:gd name="T18" fmla="*/ 98 w 110"/>
                <a:gd name="T19" fmla="*/ 33 h 36"/>
                <a:gd name="T20" fmla="*/ 98 w 110"/>
                <a:gd name="T21" fmla="*/ 33 h 36"/>
                <a:gd name="T22" fmla="*/ 98 w 110"/>
                <a:gd name="T23" fmla="*/ 33 h 36"/>
                <a:gd name="T24" fmla="*/ 99 w 110"/>
                <a:gd name="T25" fmla="*/ 33 h 36"/>
                <a:gd name="T26" fmla="*/ 99 w 110"/>
                <a:gd name="T27" fmla="*/ 33 h 36"/>
                <a:gd name="T28" fmla="*/ 99 w 110"/>
                <a:gd name="T29" fmla="*/ 33 h 36"/>
                <a:gd name="T30" fmla="*/ 110 w 110"/>
                <a:gd name="T31" fmla="*/ 26 h 36"/>
                <a:gd name="T32" fmla="*/ 110 w 110"/>
                <a:gd name="T33" fmla="*/ 26 h 36"/>
                <a:gd name="T34" fmla="*/ 110 w 110"/>
                <a:gd name="T35" fmla="*/ 26 h 36"/>
                <a:gd name="T36" fmla="*/ 110 w 110"/>
                <a:gd name="T37" fmla="*/ 26 h 36"/>
                <a:gd name="T38" fmla="*/ 110 w 110"/>
                <a:gd name="T39" fmla="*/ 26 h 36"/>
                <a:gd name="T40" fmla="*/ 110 w 110"/>
                <a:gd name="T41" fmla="*/ 26 h 36"/>
                <a:gd name="T42" fmla="*/ 110 w 110"/>
                <a:gd name="T43" fmla="*/ 25 h 36"/>
                <a:gd name="T44" fmla="*/ 110 w 110"/>
                <a:gd name="T45" fmla="*/ 26 h 36"/>
                <a:gd name="T46" fmla="*/ 110 w 110"/>
                <a:gd name="T47" fmla="*/ 25 h 36"/>
                <a:gd name="T48" fmla="*/ 110 w 110"/>
                <a:gd name="T49" fmla="*/ 25 h 36"/>
                <a:gd name="T50" fmla="*/ 110 w 110"/>
                <a:gd name="T51" fmla="*/ 25 h 36"/>
                <a:gd name="T52" fmla="*/ 110 w 110"/>
                <a:gd name="T53" fmla="*/ 25 h 36"/>
                <a:gd name="T54" fmla="*/ 110 w 110"/>
                <a:gd name="T55" fmla="*/ 25 h 36"/>
                <a:gd name="T56" fmla="*/ 35 w 110"/>
                <a:gd name="T57" fmla="*/ 0 h 36"/>
                <a:gd name="T58" fmla="*/ 0 w 110"/>
                <a:gd name="T59" fmla="*/ 36 h 36"/>
                <a:gd name="T60" fmla="*/ 85 w 110"/>
                <a:gd name="T61" fmla="*/ 36 h 36"/>
                <a:gd name="T62" fmla="*/ 60 w 110"/>
                <a:gd name="T63" fmla="*/ 25 h 36"/>
                <a:gd name="T64" fmla="*/ 35 w 110"/>
                <a:gd name="T6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36">
                  <a:moveTo>
                    <a:pt x="87" y="36"/>
                  </a:moveTo>
                  <a:cubicBezTo>
                    <a:pt x="87" y="36"/>
                    <a:pt x="87" y="36"/>
                    <a:pt x="87" y="36"/>
                  </a:cubicBezTo>
                  <a:cubicBezTo>
                    <a:pt x="87" y="36"/>
                    <a:pt x="87" y="36"/>
                    <a:pt x="87" y="36"/>
                  </a:cubicBezTo>
                  <a:moveTo>
                    <a:pt x="88" y="36"/>
                  </a:moveTo>
                  <a:cubicBezTo>
                    <a:pt x="88" y="36"/>
                    <a:pt x="88" y="36"/>
                    <a:pt x="88" y="36"/>
                  </a:cubicBezTo>
                  <a:cubicBezTo>
                    <a:pt x="88" y="36"/>
                    <a:pt x="88" y="36"/>
                    <a:pt x="88" y="36"/>
                  </a:cubicBezTo>
                  <a:moveTo>
                    <a:pt x="98" y="33"/>
                  </a:moveTo>
                  <a:cubicBezTo>
                    <a:pt x="95" y="35"/>
                    <a:pt x="91" y="35"/>
                    <a:pt x="88" y="36"/>
                  </a:cubicBezTo>
                  <a:cubicBezTo>
                    <a:pt x="91" y="35"/>
                    <a:pt x="95" y="34"/>
                    <a:pt x="98" y="33"/>
                  </a:cubicBezTo>
                  <a:moveTo>
                    <a:pt x="98" y="33"/>
                  </a:moveTo>
                  <a:cubicBezTo>
                    <a:pt x="98" y="33"/>
                    <a:pt x="98" y="33"/>
                    <a:pt x="98" y="33"/>
                  </a:cubicBezTo>
                  <a:cubicBezTo>
                    <a:pt x="98" y="33"/>
                    <a:pt x="98" y="33"/>
                    <a:pt x="98" y="33"/>
                  </a:cubicBezTo>
                  <a:moveTo>
                    <a:pt x="99" y="33"/>
                  </a:moveTo>
                  <a:cubicBezTo>
                    <a:pt x="99" y="33"/>
                    <a:pt x="99" y="33"/>
                    <a:pt x="99" y="33"/>
                  </a:cubicBezTo>
                  <a:cubicBezTo>
                    <a:pt x="99" y="33"/>
                    <a:pt x="99" y="33"/>
                    <a:pt x="99" y="33"/>
                  </a:cubicBezTo>
                  <a:moveTo>
                    <a:pt x="110" y="26"/>
                  </a:moveTo>
                  <a:cubicBezTo>
                    <a:pt x="110" y="26"/>
                    <a:pt x="110" y="26"/>
                    <a:pt x="110" y="26"/>
                  </a:cubicBezTo>
                  <a:cubicBezTo>
                    <a:pt x="110" y="26"/>
                    <a:pt x="110" y="26"/>
                    <a:pt x="110" y="26"/>
                  </a:cubicBezTo>
                  <a:moveTo>
                    <a:pt x="110" y="26"/>
                  </a:moveTo>
                  <a:cubicBezTo>
                    <a:pt x="110" y="26"/>
                    <a:pt x="110" y="26"/>
                    <a:pt x="110" y="26"/>
                  </a:cubicBezTo>
                  <a:cubicBezTo>
                    <a:pt x="110" y="26"/>
                    <a:pt x="110" y="26"/>
                    <a:pt x="110" y="26"/>
                  </a:cubicBezTo>
                  <a:moveTo>
                    <a:pt x="110" y="25"/>
                  </a:moveTo>
                  <a:cubicBezTo>
                    <a:pt x="110" y="26"/>
                    <a:pt x="110" y="26"/>
                    <a:pt x="110" y="26"/>
                  </a:cubicBezTo>
                  <a:cubicBezTo>
                    <a:pt x="110" y="26"/>
                    <a:pt x="110" y="26"/>
                    <a:pt x="110" y="25"/>
                  </a:cubicBezTo>
                  <a:moveTo>
                    <a:pt x="110" y="25"/>
                  </a:moveTo>
                  <a:cubicBezTo>
                    <a:pt x="110" y="25"/>
                    <a:pt x="110" y="25"/>
                    <a:pt x="110" y="25"/>
                  </a:cubicBezTo>
                  <a:cubicBezTo>
                    <a:pt x="110" y="25"/>
                    <a:pt x="110" y="25"/>
                    <a:pt x="110" y="25"/>
                  </a:cubicBezTo>
                  <a:cubicBezTo>
                    <a:pt x="110" y="25"/>
                    <a:pt x="110" y="25"/>
                    <a:pt x="110" y="25"/>
                  </a:cubicBezTo>
                  <a:moveTo>
                    <a:pt x="35" y="0"/>
                  </a:moveTo>
                  <a:cubicBezTo>
                    <a:pt x="0" y="36"/>
                    <a:pt x="0" y="36"/>
                    <a:pt x="0" y="36"/>
                  </a:cubicBezTo>
                  <a:cubicBezTo>
                    <a:pt x="85" y="36"/>
                    <a:pt x="85" y="36"/>
                    <a:pt x="85" y="36"/>
                  </a:cubicBezTo>
                  <a:cubicBezTo>
                    <a:pt x="76" y="36"/>
                    <a:pt x="67" y="32"/>
                    <a:pt x="60" y="25"/>
                  </a:cubicBezTo>
                  <a:cubicBezTo>
                    <a:pt x="35" y="0"/>
                    <a:pt x="35" y="0"/>
                    <a:pt x="35" y="0"/>
                  </a:cubicBezTo>
                </a:path>
              </a:pathLst>
            </a:custGeom>
            <a:grpFill/>
            <a:ln w="15875">
              <a:solidFill>
                <a:schemeClr val="bg1">
                  <a:lumMod val="85000"/>
                </a:schemeClr>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10"/>
            <p:cNvSpPr>
              <a:spLocks noEditPoints="1"/>
            </p:cNvSpPr>
            <p:nvPr/>
          </p:nvSpPr>
          <p:spPr bwMode="auto">
            <a:xfrm>
              <a:off x="11321005" y="1897135"/>
              <a:ext cx="153354" cy="320533"/>
            </a:xfrm>
            <a:custGeom>
              <a:avLst/>
              <a:gdLst>
                <a:gd name="T0" fmla="*/ 0 w 33"/>
                <a:gd name="T1" fmla="*/ 71 h 71"/>
                <a:gd name="T2" fmla="*/ 0 w 33"/>
                <a:gd name="T3" fmla="*/ 71 h 71"/>
                <a:gd name="T4" fmla="*/ 3 w 33"/>
                <a:gd name="T5" fmla="*/ 71 h 71"/>
                <a:gd name="T6" fmla="*/ 3 w 33"/>
                <a:gd name="T7" fmla="*/ 71 h 71"/>
                <a:gd name="T8" fmla="*/ 3 w 33"/>
                <a:gd name="T9" fmla="*/ 71 h 71"/>
                <a:gd name="T10" fmla="*/ 13 w 33"/>
                <a:gd name="T11" fmla="*/ 68 h 71"/>
                <a:gd name="T12" fmla="*/ 13 w 33"/>
                <a:gd name="T13" fmla="*/ 68 h 71"/>
                <a:gd name="T14" fmla="*/ 13 w 33"/>
                <a:gd name="T15" fmla="*/ 68 h 71"/>
                <a:gd name="T16" fmla="*/ 25 w 33"/>
                <a:gd name="T17" fmla="*/ 61 h 71"/>
                <a:gd name="T18" fmla="*/ 25 w 33"/>
                <a:gd name="T19" fmla="*/ 61 h 71"/>
                <a:gd name="T20" fmla="*/ 25 w 33"/>
                <a:gd name="T21" fmla="*/ 61 h 71"/>
                <a:gd name="T22" fmla="*/ 25 w 33"/>
                <a:gd name="T23" fmla="*/ 61 h 71"/>
                <a:gd name="T24" fmla="*/ 25 w 33"/>
                <a:gd name="T25" fmla="*/ 61 h 71"/>
                <a:gd name="T26" fmla="*/ 25 w 33"/>
                <a:gd name="T27" fmla="*/ 60 h 71"/>
                <a:gd name="T28" fmla="*/ 26 w 33"/>
                <a:gd name="T29" fmla="*/ 60 h 71"/>
                <a:gd name="T30" fmla="*/ 26 w 33"/>
                <a:gd name="T31" fmla="*/ 60 h 71"/>
                <a:gd name="T32" fmla="*/ 26 w 33"/>
                <a:gd name="T33" fmla="*/ 60 h 71"/>
                <a:gd name="T34" fmla="*/ 26 w 33"/>
                <a:gd name="T35" fmla="*/ 60 h 71"/>
                <a:gd name="T36" fmla="*/ 26 w 33"/>
                <a:gd name="T37" fmla="*/ 60 h 71"/>
                <a:gd name="T38" fmla="*/ 26 w 33"/>
                <a:gd name="T39" fmla="*/ 60 h 71"/>
                <a:gd name="T40" fmla="*/ 33 w 33"/>
                <a:gd name="T41" fmla="*/ 50 h 71"/>
                <a:gd name="T42" fmla="*/ 33 w 33"/>
                <a:gd name="T43" fmla="*/ 50 h 71"/>
                <a:gd name="T44" fmla="*/ 33 w 33"/>
                <a:gd name="T45" fmla="*/ 49 h 71"/>
                <a:gd name="T46" fmla="*/ 32 w 33"/>
                <a:gd name="T47" fmla="*/ 21 h 71"/>
                <a:gd name="T48" fmla="*/ 32 w 33"/>
                <a:gd name="T49" fmla="*/ 21 h 71"/>
                <a:gd name="T50" fmla="*/ 32 w 33"/>
                <a:gd name="T51" fmla="*/ 21 h 71"/>
                <a:gd name="T52" fmla="*/ 25 w 33"/>
                <a:gd name="T53" fmla="*/ 10 h 71"/>
                <a:gd name="T54" fmla="*/ 12 w 33"/>
                <a:gd name="T55" fmla="*/ 2 h 71"/>
                <a:gd name="T56" fmla="*/ 12 w 33"/>
                <a:gd name="T57" fmla="*/ 2 h 71"/>
                <a:gd name="T58" fmla="*/ 12 w 33"/>
                <a:gd name="T59" fmla="*/ 2 h 71"/>
                <a:gd name="T60" fmla="*/ 0 w 33"/>
                <a:gd name="T61" fmla="*/ 0 h 71"/>
                <a:gd name="T62" fmla="*/ 0 w 33"/>
                <a:gd name="T63" fmla="*/ 0 h 71"/>
                <a:gd name="T64" fmla="*/ 0 w 33"/>
                <a:gd name="T6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 h="71">
                  <a:moveTo>
                    <a:pt x="2" y="71"/>
                  </a:moveTo>
                  <a:cubicBezTo>
                    <a:pt x="2" y="71"/>
                    <a:pt x="1" y="71"/>
                    <a:pt x="0" y="71"/>
                  </a:cubicBezTo>
                  <a:cubicBezTo>
                    <a:pt x="0" y="71"/>
                    <a:pt x="0" y="71"/>
                    <a:pt x="0" y="71"/>
                  </a:cubicBezTo>
                  <a:cubicBezTo>
                    <a:pt x="0" y="71"/>
                    <a:pt x="0" y="71"/>
                    <a:pt x="0" y="71"/>
                  </a:cubicBezTo>
                  <a:cubicBezTo>
                    <a:pt x="1" y="71"/>
                    <a:pt x="2" y="71"/>
                    <a:pt x="2" y="71"/>
                  </a:cubicBezTo>
                  <a:moveTo>
                    <a:pt x="3" y="71"/>
                  </a:moveTo>
                  <a:cubicBezTo>
                    <a:pt x="3" y="71"/>
                    <a:pt x="2" y="71"/>
                    <a:pt x="2" y="71"/>
                  </a:cubicBezTo>
                  <a:cubicBezTo>
                    <a:pt x="2" y="71"/>
                    <a:pt x="3" y="71"/>
                    <a:pt x="3" y="71"/>
                  </a:cubicBezTo>
                  <a:moveTo>
                    <a:pt x="3" y="71"/>
                  </a:moveTo>
                  <a:cubicBezTo>
                    <a:pt x="3" y="71"/>
                    <a:pt x="3" y="71"/>
                    <a:pt x="3" y="71"/>
                  </a:cubicBezTo>
                  <a:cubicBezTo>
                    <a:pt x="3" y="71"/>
                    <a:pt x="3" y="71"/>
                    <a:pt x="3" y="71"/>
                  </a:cubicBezTo>
                  <a:moveTo>
                    <a:pt x="13" y="68"/>
                  </a:moveTo>
                  <a:cubicBezTo>
                    <a:pt x="13" y="68"/>
                    <a:pt x="13" y="68"/>
                    <a:pt x="13" y="68"/>
                  </a:cubicBezTo>
                  <a:cubicBezTo>
                    <a:pt x="13" y="68"/>
                    <a:pt x="13" y="68"/>
                    <a:pt x="13" y="68"/>
                  </a:cubicBezTo>
                  <a:moveTo>
                    <a:pt x="14" y="68"/>
                  </a:moveTo>
                  <a:cubicBezTo>
                    <a:pt x="13" y="68"/>
                    <a:pt x="13" y="68"/>
                    <a:pt x="13" y="68"/>
                  </a:cubicBezTo>
                  <a:cubicBezTo>
                    <a:pt x="13" y="68"/>
                    <a:pt x="13" y="68"/>
                    <a:pt x="14" y="68"/>
                  </a:cubicBezTo>
                  <a:moveTo>
                    <a:pt x="25" y="61"/>
                  </a:moveTo>
                  <a:cubicBezTo>
                    <a:pt x="22" y="64"/>
                    <a:pt x="18" y="66"/>
                    <a:pt x="14" y="68"/>
                  </a:cubicBezTo>
                  <a:cubicBezTo>
                    <a:pt x="18" y="66"/>
                    <a:pt x="21" y="64"/>
                    <a:pt x="25" y="61"/>
                  </a:cubicBezTo>
                  <a:moveTo>
                    <a:pt x="25" y="61"/>
                  </a:moveTo>
                  <a:cubicBezTo>
                    <a:pt x="25" y="61"/>
                    <a:pt x="25" y="61"/>
                    <a:pt x="25" y="61"/>
                  </a:cubicBezTo>
                  <a:cubicBezTo>
                    <a:pt x="25" y="61"/>
                    <a:pt x="25" y="61"/>
                    <a:pt x="25" y="61"/>
                  </a:cubicBezTo>
                  <a:moveTo>
                    <a:pt x="25" y="61"/>
                  </a:moveTo>
                  <a:cubicBezTo>
                    <a:pt x="25" y="61"/>
                    <a:pt x="25" y="61"/>
                    <a:pt x="25" y="61"/>
                  </a:cubicBezTo>
                  <a:cubicBezTo>
                    <a:pt x="25" y="61"/>
                    <a:pt x="25" y="61"/>
                    <a:pt x="25" y="61"/>
                  </a:cubicBezTo>
                  <a:moveTo>
                    <a:pt x="25" y="60"/>
                  </a:moveTo>
                  <a:cubicBezTo>
                    <a:pt x="25" y="60"/>
                    <a:pt x="25" y="60"/>
                    <a:pt x="25" y="60"/>
                  </a:cubicBezTo>
                  <a:cubicBezTo>
                    <a:pt x="25" y="60"/>
                    <a:pt x="25" y="60"/>
                    <a:pt x="25"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26" y="60"/>
                  </a:moveTo>
                  <a:cubicBezTo>
                    <a:pt x="26" y="60"/>
                    <a:pt x="26" y="60"/>
                    <a:pt x="26" y="60"/>
                  </a:cubicBezTo>
                  <a:cubicBezTo>
                    <a:pt x="26" y="60"/>
                    <a:pt x="26" y="60"/>
                    <a:pt x="26" y="60"/>
                  </a:cubicBezTo>
                  <a:moveTo>
                    <a:pt x="33" y="50"/>
                  </a:moveTo>
                  <a:cubicBezTo>
                    <a:pt x="31" y="53"/>
                    <a:pt x="29" y="57"/>
                    <a:pt x="26" y="60"/>
                  </a:cubicBezTo>
                  <a:cubicBezTo>
                    <a:pt x="29" y="57"/>
                    <a:pt x="31" y="53"/>
                    <a:pt x="33" y="50"/>
                  </a:cubicBezTo>
                  <a:moveTo>
                    <a:pt x="33" y="50"/>
                  </a:moveTo>
                  <a:cubicBezTo>
                    <a:pt x="33" y="50"/>
                    <a:pt x="33" y="50"/>
                    <a:pt x="33" y="50"/>
                  </a:cubicBezTo>
                  <a:cubicBezTo>
                    <a:pt x="33" y="50"/>
                    <a:pt x="33" y="50"/>
                    <a:pt x="33" y="50"/>
                  </a:cubicBezTo>
                  <a:moveTo>
                    <a:pt x="33" y="49"/>
                  </a:moveTo>
                  <a:cubicBezTo>
                    <a:pt x="33" y="49"/>
                    <a:pt x="33" y="49"/>
                    <a:pt x="33" y="49"/>
                  </a:cubicBezTo>
                  <a:cubicBezTo>
                    <a:pt x="33" y="49"/>
                    <a:pt x="33" y="49"/>
                    <a:pt x="33" y="49"/>
                  </a:cubicBezTo>
                  <a:moveTo>
                    <a:pt x="32" y="21"/>
                  </a:moveTo>
                  <a:cubicBezTo>
                    <a:pt x="33" y="21"/>
                    <a:pt x="33" y="21"/>
                    <a:pt x="33" y="21"/>
                  </a:cubicBezTo>
                  <a:cubicBezTo>
                    <a:pt x="33" y="21"/>
                    <a:pt x="33" y="21"/>
                    <a:pt x="32" y="21"/>
                  </a:cubicBezTo>
                  <a:moveTo>
                    <a:pt x="13" y="2"/>
                  </a:moveTo>
                  <a:cubicBezTo>
                    <a:pt x="21" y="5"/>
                    <a:pt x="29" y="12"/>
                    <a:pt x="32" y="21"/>
                  </a:cubicBezTo>
                  <a:cubicBezTo>
                    <a:pt x="31" y="17"/>
                    <a:pt x="28" y="13"/>
                    <a:pt x="25" y="10"/>
                  </a:cubicBezTo>
                  <a:cubicBezTo>
                    <a:pt x="25" y="10"/>
                    <a:pt x="25" y="10"/>
                    <a:pt x="25" y="10"/>
                  </a:cubicBezTo>
                  <a:cubicBezTo>
                    <a:pt x="22" y="7"/>
                    <a:pt x="17" y="4"/>
                    <a:pt x="13" y="2"/>
                  </a:cubicBezTo>
                  <a:moveTo>
                    <a:pt x="12" y="2"/>
                  </a:moveTo>
                  <a:cubicBezTo>
                    <a:pt x="12" y="2"/>
                    <a:pt x="12" y="2"/>
                    <a:pt x="13" y="2"/>
                  </a:cubicBezTo>
                  <a:cubicBezTo>
                    <a:pt x="12" y="2"/>
                    <a:pt x="12" y="2"/>
                    <a:pt x="12" y="2"/>
                  </a:cubicBezTo>
                  <a:moveTo>
                    <a:pt x="12" y="2"/>
                  </a:moveTo>
                  <a:cubicBezTo>
                    <a:pt x="12" y="2"/>
                    <a:pt x="12" y="2"/>
                    <a:pt x="12" y="2"/>
                  </a:cubicBezTo>
                  <a:cubicBezTo>
                    <a:pt x="12" y="2"/>
                    <a:pt x="12" y="2"/>
                    <a:pt x="12" y="2"/>
                  </a:cubicBezTo>
                  <a:moveTo>
                    <a:pt x="0" y="0"/>
                  </a:moveTo>
                  <a:cubicBezTo>
                    <a:pt x="0" y="0"/>
                    <a:pt x="0" y="0"/>
                    <a:pt x="0" y="0"/>
                  </a:cubicBezTo>
                  <a:cubicBezTo>
                    <a:pt x="0" y="0"/>
                    <a:pt x="0" y="0"/>
                    <a:pt x="0" y="0"/>
                  </a:cubicBezTo>
                  <a:cubicBezTo>
                    <a:pt x="2" y="0"/>
                    <a:pt x="3" y="0"/>
                    <a:pt x="4" y="0"/>
                  </a:cubicBezTo>
                  <a:cubicBezTo>
                    <a:pt x="3" y="0"/>
                    <a:pt x="2" y="0"/>
                    <a:pt x="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sp>
          <p:nvSpPr>
            <p:cNvPr id="29" name="Freeform 11"/>
            <p:cNvSpPr>
              <a:spLocks/>
            </p:cNvSpPr>
            <p:nvPr/>
          </p:nvSpPr>
          <p:spPr bwMode="auto">
            <a:xfrm>
              <a:off x="11112456" y="1897135"/>
              <a:ext cx="393744" cy="320533"/>
            </a:xfrm>
            <a:custGeom>
              <a:avLst/>
              <a:gdLst>
                <a:gd name="T0" fmla="*/ 50 w 86"/>
                <a:gd name="T1" fmla="*/ 0 h 71"/>
                <a:gd name="T2" fmla="*/ 50 w 86"/>
                <a:gd name="T3" fmla="*/ 0 h 71"/>
                <a:gd name="T4" fmla="*/ 25 w 86"/>
                <a:gd name="T5" fmla="*/ 10 h 71"/>
                <a:gd name="T6" fmla="*/ 0 w 86"/>
                <a:gd name="T7" fmla="*/ 35 h 71"/>
                <a:gd name="T8" fmla="*/ 25 w 86"/>
                <a:gd name="T9" fmla="*/ 60 h 71"/>
                <a:gd name="T10" fmla="*/ 50 w 86"/>
                <a:gd name="T11" fmla="*/ 71 h 71"/>
                <a:gd name="T12" fmla="*/ 50 w 86"/>
                <a:gd name="T13" fmla="*/ 71 h 71"/>
                <a:gd name="T14" fmla="*/ 52 w 86"/>
                <a:gd name="T15" fmla="*/ 71 h 71"/>
                <a:gd name="T16" fmla="*/ 52 w 86"/>
                <a:gd name="T17" fmla="*/ 71 h 71"/>
                <a:gd name="T18" fmla="*/ 53 w 86"/>
                <a:gd name="T19" fmla="*/ 71 h 71"/>
                <a:gd name="T20" fmla="*/ 53 w 86"/>
                <a:gd name="T21" fmla="*/ 71 h 71"/>
                <a:gd name="T22" fmla="*/ 53 w 86"/>
                <a:gd name="T23" fmla="*/ 71 h 71"/>
                <a:gd name="T24" fmla="*/ 63 w 86"/>
                <a:gd name="T25" fmla="*/ 68 h 71"/>
                <a:gd name="T26" fmla="*/ 63 w 86"/>
                <a:gd name="T27" fmla="*/ 68 h 71"/>
                <a:gd name="T28" fmla="*/ 63 w 86"/>
                <a:gd name="T29" fmla="*/ 68 h 71"/>
                <a:gd name="T30" fmla="*/ 64 w 86"/>
                <a:gd name="T31" fmla="*/ 68 h 71"/>
                <a:gd name="T32" fmla="*/ 64 w 86"/>
                <a:gd name="T33" fmla="*/ 68 h 71"/>
                <a:gd name="T34" fmla="*/ 75 w 86"/>
                <a:gd name="T35" fmla="*/ 61 h 71"/>
                <a:gd name="T36" fmla="*/ 75 w 86"/>
                <a:gd name="T37" fmla="*/ 61 h 71"/>
                <a:gd name="T38" fmla="*/ 75 w 86"/>
                <a:gd name="T39" fmla="*/ 61 h 71"/>
                <a:gd name="T40" fmla="*/ 75 w 86"/>
                <a:gd name="T41" fmla="*/ 61 h 71"/>
                <a:gd name="T42" fmla="*/ 75 w 86"/>
                <a:gd name="T43" fmla="*/ 61 h 71"/>
                <a:gd name="T44" fmla="*/ 75 w 86"/>
                <a:gd name="T45" fmla="*/ 60 h 71"/>
                <a:gd name="T46" fmla="*/ 75 w 86"/>
                <a:gd name="T47" fmla="*/ 60 h 71"/>
                <a:gd name="T48" fmla="*/ 75 w 86"/>
                <a:gd name="T49" fmla="*/ 60 h 71"/>
                <a:gd name="T50" fmla="*/ 75 w 86"/>
                <a:gd name="T51" fmla="*/ 60 h 71"/>
                <a:gd name="T52" fmla="*/ 76 w 86"/>
                <a:gd name="T53" fmla="*/ 60 h 71"/>
                <a:gd name="T54" fmla="*/ 76 w 86"/>
                <a:gd name="T55" fmla="*/ 60 h 71"/>
                <a:gd name="T56" fmla="*/ 76 w 86"/>
                <a:gd name="T57" fmla="*/ 60 h 71"/>
                <a:gd name="T58" fmla="*/ 76 w 86"/>
                <a:gd name="T59" fmla="*/ 60 h 71"/>
                <a:gd name="T60" fmla="*/ 76 w 86"/>
                <a:gd name="T61" fmla="*/ 60 h 71"/>
                <a:gd name="T62" fmla="*/ 76 w 86"/>
                <a:gd name="T63" fmla="*/ 60 h 71"/>
                <a:gd name="T64" fmla="*/ 76 w 86"/>
                <a:gd name="T65" fmla="*/ 60 h 71"/>
                <a:gd name="T66" fmla="*/ 83 w 86"/>
                <a:gd name="T67" fmla="*/ 50 h 71"/>
                <a:gd name="T68" fmla="*/ 83 w 86"/>
                <a:gd name="T69" fmla="*/ 50 h 71"/>
                <a:gd name="T70" fmla="*/ 83 w 86"/>
                <a:gd name="T71" fmla="*/ 50 h 71"/>
                <a:gd name="T72" fmla="*/ 83 w 86"/>
                <a:gd name="T73" fmla="*/ 49 h 71"/>
                <a:gd name="T74" fmla="*/ 83 w 86"/>
                <a:gd name="T75" fmla="*/ 49 h 71"/>
                <a:gd name="T76" fmla="*/ 86 w 86"/>
                <a:gd name="T77" fmla="*/ 35 h 71"/>
                <a:gd name="T78" fmla="*/ 83 w 86"/>
                <a:gd name="T79" fmla="*/ 21 h 71"/>
                <a:gd name="T80" fmla="*/ 82 w 86"/>
                <a:gd name="T81" fmla="*/ 21 h 71"/>
                <a:gd name="T82" fmla="*/ 82 w 86"/>
                <a:gd name="T83" fmla="*/ 21 h 71"/>
                <a:gd name="T84" fmla="*/ 63 w 86"/>
                <a:gd name="T85" fmla="*/ 2 h 71"/>
                <a:gd name="T86" fmla="*/ 63 w 86"/>
                <a:gd name="T87" fmla="*/ 2 h 71"/>
                <a:gd name="T88" fmla="*/ 62 w 86"/>
                <a:gd name="T89" fmla="*/ 2 h 71"/>
                <a:gd name="T90" fmla="*/ 62 w 86"/>
                <a:gd name="T91" fmla="*/ 2 h 71"/>
                <a:gd name="T92" fmla="*/ 62 w 86"/>
                <a:gd name="T93" fmla="*/ 2 h 71"/>
                <a:gd name="T94" fmla="*/ 54 w 86"/>
                <a:gd name="T95" fmla="*/ 0 h 71"/>
                <a:gd name="T96" fmla="*/ 50 w 86"/>
                <a:gd name="T9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6" h="71">
                  <a:moveTo>
                    <a:pt x="50" y="0"/>
                  </a:moveTo>
                  <a:cubicBezTo>
                    <a:pt x="50" y="0"/>
                    <a:pt x="50" y="0"/>
                    <a:pt x="50" y="0"/>
                  </a:cubicBezTo>
                  <a:cubicBezTo>
                    <a:pt x="41" y="0"/>
                    <a:pt x="32" y="3"/>
                    <a:pt x="25" y="10"/>
                  </a:cubicBezTo>
                  <a:cubicBezTo>
                    <a:pt x="0" y="35"/>
                    <a:pt x="0" y="35"/>
                    <a:pt x="0" y="35"/>
                  </a:cubicBezTo>
                  <a:cubicBezTo>
                    <a:pt x="25" y="60"/>
                    <a:pt x="25" y="60"/>
                    <a:pt x="25" y="60"/>
                  </a:cubicBezTo>
                  <a:cubicBezTo>
                    <a:pt x="32" y="67"/>
                    <a:pt x="41" y="71"/>
                    <a:pt x="50" y="71"/>
                  </a:cubicBezTo>
                  <a:cubicBezTo>
                    <a:pt x="50" y="71"/>
                    <a:pt x="50" y="71"/>
                    <a:pt x="50" y="71"/>
                  </a:cubicBezTo>
                  <a:cubicBezTo>
                    <a:pt x="51" y="71"/>
                    <a:pt x="52" y="71"/>
                    <a:pt x="52" y="71"/>
                  </a:cubicBezTo>
                  <a:cubicBezTo>
                    <a:pt x="52" y="71"/>
                    <a:pt x="52" y="71"/>
                    <a:pt x="52" y="71"/>
                  </a:cubicBezTo>
                  <a:cubicBezTo>
                    <a:pt x="52" y="71"/>
                    <a:pt x="53" y="71"/>
                    <a:pt x="53" y="71"/>
                  </a:cubicBezTo>
                  <a:cubicBezTo>
                    <a:pt x="53" y="71"/>
                    <a:pt x="53" y="71"/>
                    <a:pt x="53" y="71"/>
                  </a:cubicBezTo>
                  <a:cubicBezTo>
                    <a:pt x="53" y="71"/>
                    <a:pt x="53" y="71"/>
                    <a:pt x="53" y="71"/>
                  </a:cubicBezTo>
                  <a:cubicBezTo>
                    <a:pt x="56" y="70"/>
                    <a:pt x="60" y="70"/>
                    <a:pt x="63" y="68"/>
                  </a:cubicBezTo>
                  <a:cubicBezTo>
                    <a:pt x="63" y="68"/>
                    <a:pt x="63" y="68"/>
                    <a:pt x="63" y="68"/>
                  </a:cubicBezTo>
                  <a:cubicBezTo>
                    <a:pt x="63" y="68"/>
                    <a:pt x="63" y="68"/>
                    <a:pt x="63" y="68"/>
                  </a:cubicBezTo>
                  <a:cubicBezTo>
                    <a:pt x="63" y="68"/>
                    <a:pt x="63" y="68"/>
                    <a:pt x="64" y="68"/>
                  </a:cubicBezTo>
                  <a:cubicBezTo>
                    <a:pt x="64" y="68"/>
                    <a:pt x="64" y="68"/>
                    <a:pt x="64" y="68"/>
                  </a:cubicBezTo>
                  <a:cubicBezTo>
                    <a:pt x="68" y="66"/>
                    <a:pt x="72" y="64"/>
                    <a:pt x="75" y="61"/>
                  </a:cubicBezTo>
                  <a:cubicBezTo>
                    <a:pt x="75" y="61"/>
                    <a:pt x="75" y="61"/>
                    <a:pt x="75" y="61"/>
                  </a:cubicBezTo>
                  <a:cubicBezTo>
                    <a:pt x="75" y="61"/>
                    <a:pt x="75" y="61"/>
                    <a:pt x="75" y="61"/>
                  </a:cubicBezTo>
                  <a:cubicBezTo>
                    <a:pt x="75" y="61"/>
                    <a:pt x="75" y="61"/>
                    <a:pt x="75" y="61"/>
                  </a:cubicBezTo>
                  <a:cubicBezTo>
                    <a:pt x="75" y="61"/>
                    <a:pt x="75" y="61"/>
                    <a:pt x="75" y="61"/>
                  </a:cubicBezTo>
                  <a:cubicBezTo>
                    <a:pt x="75" y="61"/>
                    <a:pt x="75" y="61"/>
                    <a:pt x="75" y="60"/>
                  </a:cubicBezTo>
                  <a:cubicBezTo>
                    <a:pt x="75" y="60"/>
                    <a:pt x="75" y="60"/>
                    <a:pt x="75" y="60"/>
                  </a:cubicBezTo>
                  <a:cubicBezTo>
                    <a:pt x="75" y="60"/>
                    <a:pt x="75" y="60"/>
                    <a:pt x="75" y="60"/>
                  </a:cubicBezTo>
                  <a:cubicBezTo>
                    <a:pt x="75" y="60"/>
                    <a:pt x="75" y="60"/>
                    <a:pt x="75" y="60"/>
                  </a:cubicBezTo>
                  <a:cubicBezTo>
                    <a:pt x="75" y="60"/>
                    <a:pt x="75"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6" y="60"/>
                    <a:pt x="76" y="60"/>
                    <a:pt x="76" y="60"/>
                  </a:cubicBezTo>
                  <a:cubicBezTo>
                    <a:pt x="79" y="57"/>
                    <a:pt x="81" y="53"/>
                    <a:pt x="83" y="50"/>
                  </a:cubicBezTo>
                  <a:cubicBezTo>
                    <a:pt x="83" y="50"/>
                    <a:pt x="83" y="50"/>
                    <a:pt x="83" y="50"/>
                  </a:cubicBezTo>
                  <a:cubicBezTo>
                    <a:pt x="83" y="50"/>
                    <a:pt x="83" y="50"/>
                    <a:pt x="83" y="50"/>
                  </a:cubicBezTo>
                  <a:cubicBezTo>
                    <a:pt x="83" y="49"/>
                    <a:pt x="83" y="49"/>
                    <a:pt x="83" y="49"/>
                  </a:cubicBezTo>
                  <a:cubicBezTo>
                    <a:pt x="83" y="49"/>
                    <a:pt x="83" y="49"/>
                    <a:pt x="83" y="49"/>
                  </a:cubicBezTo>
                  <a:cubicBezTo>
                    <a:pt x="85" y="45"/>
                    <a:pt x="86" y="40"/>
                    <a:pt x="86" y="35"/>
                  </a:cubicBezTo>
                  <a:cubicBezTo>
                    <a:pt x="86" y="30"/>
                    <a:pt x="85" y="25"/>
                    <a:pt x="83" y="21"/>
                  </a:cubicBezTo>
                  <a:cubicBezTo>
                    <a:pt x="83" y="21"/>
                    <a:pt x="83" y="21"/>
                    <a:pt x="82" y="21"/>
                  </a:cubicBezTo>
                  <a:cubicBezTo>
                    <a:pt x="82" y="21"/>
                    <a:pt x="82" y="21"/>
                    <a:pt x="82" y="21"/>
                  </a:cubicBezTo>
                  <a:cubicBezTo>
                    <a:pt x="79" y="12"/>
                    <a:pt x="71" y="5"/>
                    <a:pt x="63" y="2"/>
                  </a:cubicBezTo>
                  <a:cubicBezTo>
                    <a:pt x="63" y="2"/>
                    <a:pt x="63" y="2"/>
                    <a:pt x="63" y="2"/>
                  </a:cubicBezTo>
                  <a:cubicBezTo>
                    <a:pt x="62" y="2"/>
                    <a:pt x="62" y="2"/>
                    <a:pt x="62" y="2"/>
                  </a:cubicBezTo>
                  <a:cubicBezTo>
                    <a:pt x="62" y="2"/>
                    <a:pt x="62" y="2"/>
                    <a:pt x="62" y="2"/>
                  </a:cubicBezTo>
                  <a:cubicBezTo>
                    <a:pt x="62" y="2"/>
                    <a:pt x="62" y="2"/>
                    <a:pt x="62" y="2"/>
                  </a:cubicBezTo>
                  <a:cubicBezTo>
                    <a:pt x="59" y="1"/>
                    <a:pt x="57" y="0"/>
                    <a:pt x="54" y="0"/>
                  </a:cubicBezTo>
                  <a:cubicBezTo>
                    <a:pt x="53" y="0"/>
                    <a:pt x="52" y="0"/>
                    <a:pt x="50" y="0"/>
                  </a:cubicBezTo>
                </a:path>
              </a:pathLst>
            </a:custGeom>
            <a:grpFill/>
            <a:ln w="15875">
              <a:solidFill>
                <a:schemeClr val="bg1">
                  <a:lumMod val="85000"/>
                </a:schemeClr>
              </a:solidFill>
            </a:ln>
          </p:spPr>
          <p:txBody>
            <a:bodyPr vert="horz" wrap="square" lIns="91440" tIns="45720" rIns="91440" bIns="45720" numCol="1" anchor="t" anchorCtr="0" compatLnSpc="1">
              <a:prstTxWarp prst="textNoShape">
                <a:avLst/>
              </a:prstTxWarp>
            </a:bodyPr>
            <a:lstStyle/>
            <a:p>
              <a:endParaRPr lang="en-US"/>
            </a:p>
          </p:txBody>
        </p:sp>
      </p:grpSp>
      <p:sp>
        <p:nvSpPr>
          <p:cNvPr id="3" name="Oval 2"/>
          <p:cNvSpPr/>
          <p:nvPr/>
        </p:nvSpPr>
        <p:spPr>
          <a:xfrm>
            <a:off x="1210733"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2792624"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4374515"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5956406"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7538297" y="1559190"/>
            <a:ext cx="996421" cy="99642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p:cNvSpPr/>
          <p:nvPr/>
        </p:nvSpPr>
        <p:spPr>
          <a:xfrm>
            <a:off x="9120188" y="1559190"/>
            <a:ext cx="996421" cy="996421"/>
          </a:xfrm>
          <a:prstGeom prst="ellipse">
            <a:avLst/>
          </a:prstGeom>
          <a:solidFill>
            <a:schemeClr val="bg1"/>
          </a:solid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786446" y="1767949"/>
            <a:ext cx="1007533" cy="523220"/>
          </a:xfrm>
          <a:prstGeom prst="rect">
            <a:avLst/>
          </a:prstGeom>
          <a:noFill/>
        </p:spPr>
        <p:txBody>
          <a:bodyPr wrap="square" rtlCol="0" anchor="ctr">
            <a:spAutoFit/>
          </a:bodyPr>
          <a:lstStyle/>
          <a:p>
            <a:pPr algn="ctr"/>
            <a:r>
              <a:rPr lang="en-US" sz="2800" dirty="0">
                <a:solidFill>
                  <a:schemeClr val="accent3"/>
                </a:solidFill>
              </a:rPr>
              <a:t>02</a:t>
            </a:r>
          </a:p>
        </p:txBody>
      </p:sp>
      <p:sp>
        <p:nvSpPr>
          <p:cNvPr id="35" name="TextBox 34"/>
          <p:cNvSpPr txBox="1"/>
          <p:nvPr/>
        </p:nvSpPr>
        <p:spPr>
          <a:xfrm>
            <a:off x="1202269" y="1795790"/>
            <a:ext cx="1007533" cy="523220"/>
          </a:xfrm>
          <a:prstGeom prst="rect">
            <a:avLst/>
          </a:prstGeom>
          <a:noFill/>
        </p:spPr>
        <p:txBody>
          <a:bodyPr wrap="square" rtlCol="0" anchor="ctr">
            <a:spAutoFit/>
          </a:bodyPr>
          <a:lstStyle/>
          <a:p>
            <a:pPr algn="ctr"/>
            <a:r>
              <a:rPr lang="en-US" sz="2800" dirty="0">
                <a:solidFill>
                  <a:schemeClr val="accent3"/>
                </a:solidFill>
              </a:rPr>
              <a:t>01</a:t>
            </a:r>
          </a:p>
        </p:txBody>
      </p:sp>
      <p:sp>
        <p:nvSpPr>
          <p:cNvPr id="36" name="TextBox 35"/>
          <p:cNvSpPr txBox="1"/>
          <p:nvPr/>
        </p:nvSpPr>
        <p:spPr>
          <a:xfrm>
            <a:off x="4366983" y="1798965"/>
            <a:ext cx="1007533" cy="523220"/>
          </a:xfrm>
          <a:prstGeom prst="rect">
            <a:avLst/>
          </a:prstGeom>
          <a:noFill/>
        </p:spPr>
        <p:txBody>
          <a:bodyPr wrap="square" rtlCol="0" anchor="ctr">
            <a:spAutoFit/>
          </a:bodyPr>
          <a:lstStyle/>
          <a:p>
            <a:pPr algn="ctr"/>
            <a:r>
              <a:rPr lang="en-US" sz="2800" dirty="0">
                <a:solidFill>
                  <a:schemeClr val="accent3"/>
                </a:solidFill>
              </a:rPr>
              <a:t>03</a:t>
            </a:r>
          </a:p>
        </p:txBody>
      </p:sp>
      <p:sp>
        <p:nvSpPr>
          <p:cNvPr id="37" name="TextBox 36"/>
          <p:cNvSpPr txBox="1"/>
          <p:nvPr/>
        </p:nvSpPr>
        <p:spPr>
          <a:xfrm>
            <a:off x="5952069" y="1795790"/>
            <a:ext cx="1007533" cy="523220"/>
          </a:xfrm>
          <a:prstGeom prst="rect">
            <a:avLst/>
          </a:prstGeom>
          <a:noFill/>
        </p:spPr>
        <p:txBody>
          <a:bodyPr wrap="square" rtlCol="0" anchor="ctr">
            <a:spAutoFit/>
          </a:bodyPr>
          <a:lstStyle/>
          <a:p>
            <a:pPr algn="ctr"/>
            <a:r>
              <a:rPr lang="en-US" sz="2800" dirty="0">
                <a:solidFill>
                  <a:schemeClr val="accent3"/>
                </a:solidFill>
              </a:rPr>
              <a:t>04</a:t>
            </a:r>
          </a:p>
        </p:txBody>
      </p:sp>
      <p:sp>
        <p:nvSpPr>
          <p:cNvPr id="38" name="TextBox 37"/>
          <p:cNvSpPr txBox="1"/>
          <p:nvPr/>
        </p:nvSpPr>
        <p:spPr>
          <a:xfrm>
            <a:off x="7535613" y="1795790"/>
            <a:ext cx="1007533" cy="523220"/>
          </a:xfrm>
          <a:prstGeom prst="rect">
            <a:avLst/>
          </a:prstGeom>
          <a:noFill/>
        </p:spPr>
        <p:txBody>
          <a:bodyPr wrap="square" rtlCol="0" anchor="ctr">
            <a:spAutoFit/>
          </a:bodyPr>
          <a:lstStyle/>
          <a:p>
            <a:pPr algn="ctr"/>
            <a:r>
              <a:rPr lang="en-US" sz="2800" b="1" dirty="0">
                <a:solidFill>
                  <a:schemeClr val="bg1"/>
                </a:solidFill>
              </a:rPr>
              <a:t>05</a:t>
            </a:r>
          </a:p>
        </p:txBody>
      </p:sp>
      <p:sp>
        <p:nvSpPr>
          <p:cNvPr id="39" name="TextBox 38"/>
          <p:cNvSpPr txBox="1"/>
          <p:nvPr/>
        </p:nvSpPr>
        <p:spPr>
          <a:xfrm>
            <a:off x="9127745" y="1795790"/>
            <a:ext cx="1007533" cy="523220"/>
          </a:xfrm>
          <a:prstGeom prst="rect">
            <a:avLst/>
          </a:prstGeom>
          <a:noFill/>
        </p:spPr>
        <p:txBody>
          <a:bodyPr wrap="square" rtlCol="0" anchor="ctr">
            <a:spAutoFit/>
          </a:bodyPr>
          <a:lstStyle/>
          <a:p>
            <a:pPr algn="ctr"/>
            <a:r>
              <a:rPr lang="en-US" sz="2800" dirty="0">
                <a:solidFill>
                  <a:schemeClr val="accent3"/>
                </a:solidFill>
              </a:rPr>
              <a:t>06</a:t>
            </a:r>
          </a:p>
        </p:txBody>
      </p:sp>
      <p:sp>
        <p:nvSpPr>
          <p:cNvPr id="4" name="Rounded Rectangle 3"/>
          <p:cNvSpPr/>
          <p:nvPr/>
        </p:nvSpPr>
        <p:spPr>
          <a:xfrm>
            <a:off x="3470189" y="2836334"/>
            <a:ext cx="8036011" cy="3058146"/>
          </a:xfrm>
          <a:prstGeom prst="roundRect">
            <a:avLst>
              <a:gd name="adj" fmla="val 9394"/>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394FA34E-8C60-AF46-8F7F-0CB137EEE406}"/>
              </a:ext>
            </a:extLst>
          </p:cNvPr>
          <p:cNvSpPr/>
          <p:nvPr/>
        </p:nvSpPr>
        <p:spPr>
          <a:xfrm>
            <a:off x="3954962" y="3229005"/>
            <a:ext cx="6756609" cy="2246769"/>
          </a:xfrm>
          <a:prstGeom prst="rect">
            <a:avLst/>
          </a:prstGeom>
        </p:spPr>
        <p:txBody>
          <a:bodyPr wrap="square" lIns="0" tIns="0" rIns="0" bIns="0">
            <a:spAutoFit/>
          </a:bodyPr>
          <a:lstStyle/>
          <a:p>
            <a:pPr>
              <a:spcAft>
                <a:spcPts val="1200"/>
              </a:spcAft>
            </a:pPr>
            <a:r>
              <a:rPr lang="en-GB" dirty="0"/>
              <a:t>Prepare support content</a:t>
            </a:r>
          </a:p>
          <a:p>
            <a:pPr>
              <a:spcAft>
                <a:spcPts val="1200"/>
              </a:spcAft>
            </a:pPr>
            <a:r>
              <a:rPr lang="en-GB" sz="1400" dirty="0">
                <a:latin typeface="+mj-lt"/>
              </a:rPr>
              <a:t>Now that you understand how </a:t>
            </a:r>
            <a:r>
              <a:rPr lang="en-GB" sz="1400" dirty="0" err="1">
                <a:latin typeface="+mj-lt"/>
              </a:rPr>
              <a:t>Webex</a:t>
            </a:r>
            <a:r>
              <a:rPr lang="en-GB" sz="1400" dirty="0">
                <a:latin typeface="+mj-lt"/>
              </a:rPr>
              <a:t> is being deployed and the processes for supporting it, </a:t>
            </a:r>
            <a:br>
              <a:rPr lang="en-GB" sz="1400" dirty="0">
                <a:latin typeface="+mj-lt"/>
              </a:rPr>
            </a:br>
            <a:r>
              <a:rPr lang="en-GB" sz="1400" dirty="0">
                <a:latin typeface="+mj-lt"/>
              </a:rPr>
              <a:t>it’s time to capture this knowledge for IT support staff to follow in their interactions with users.</a:t>
            </a:r>
          </a:p>
          <a:p>
            <a:pPr>
              <a:spcAft>
                <a:spcPts val="1200"/>
              </a:spcAft>
            </a:pPr>
            <a:r>
              <a:rPr lang="en-GB" sz="1400" dirty="0">
                <a:latin typeface="+mj-lt"/>
              </a:rPr>
              <a:t>This may take the form of knowledge base (KB) articles for the Service Desk and “cheat sheets” and online resources for local IT.</a:t>
            </a:r>
          </a:p>
          <a:p>
            <a:pPr>
              <a:spcAft>
                <a:spcPts val="1200"/>
              </a:spcAft>
            </a:pPr>
            <a:r>
              <a:rPr lang="en-GB" sz="1400" dirty="0">
                <a:latin typeface="+mj-lt"/>
              </a:rPr>
              <a:t>Aim to create content that covers the common 80% of predictable support situations. </a:t>
            </a:r>
            <a:br>
              <a:rPr lang="en-GB" sz="1400" dirty="0">
                <a:latin typeface="+mj-lt"/>
              </a:rPr>
            </a:br>
            <a:r>
              <a:rPr lang="en-GB" sz="1400" dirty="0">
                <a:latin typeface="+mj-lt"/>
              </a:rPr>
              <a:t>You can develop your knowledge base further once </a:t>
            </a:r>
            <a:r>
              <a:rPr lang="en-GB" sz="1400" dirty="0" err="1">
                <a:latin typeface="+mj-lt"/>
              </a:rPr>
              <a:t>Webex</a:t>
            </a:r>
            <a:r>
              <a:rPr lang="en-GB" sz="1400" dirty="0">
                <a:latin typeface="+mj-lt"/>
              </a:rPr>
              <a:t> is launched and supporting less predictable issues.</a:t>
            </a:r>
          </a:p>
        </p:txBody>
      </p:sp>
    </p:spTree>
    <p:extLst>
      <p:ext uri="{BB962C8B-B14F-4D97-AF65-F5344CB8AC3E}">
        <p14:creationId xmlns:p14="http://schemas.microsoft.com/office/powerpoint/2010/main" val="1265066745"/>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0CE608B48AC4B4B8ACBD60C95FA96E5" ma:contentTypeVersion="2" ma:contentTypeDescription="Create a new document." ma:contentTypeScope="" ma:versionID="3876220d99c810682165cdd79c876d52">
  <xsd:schema xmlns:xsd="http://www.w3.org/2001/XMLSchema" xmlns:xs="http://www.w3.org/2001/XMLSchema" xmlns:p="http://schemas.microsoft.com/office/2006/metadata/properties" xmlns:ns2="e02cc501-4887-43c3-a92e-ef1a32851065" targetNamespace="http://schemas.microsoft.com/office/2006/metadata/properties" ma:root="true" ma:fieldsID="36b0a49747f3c46cf4a8bed724a52b9b" ns2:_="">
    <xsd:import namespace="e02cc501-4887-43c3-a92e-ef1a32851065"/>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2cc501-4887-43c3-a92e-ef1a328510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67F3EE-81A7-48C1-B960-8ABA84C291A8}">
  <ds:schemaRefs>
    <ds:schemaRef ds:uri="http://www.w3.org/XML/1998/namespace"/>
    <ds:schemaRef ds:uri="http://purl.org/dc/terms/"/>
    <ds:schemaRef ds:uri="http://schemas.microsoft.com/office/2006/documentManagement/types"/>
    <ds:schemaRef ds:uri="http://purl.org/dc/dcmitype/"/>
    <ds:schemaRef ds:uri="http://purl.org/dc/elements/1.1/"/>
    <ds:schemaRef ds:uri="e02cc501-4887-43c3-a92e-ef1a32851065"/>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1CEFE3D6-24A8-4082-A652-575A03F9738E}">
  <ds:schemaRefs>
    <ds:schemaRef ds:uri="e02cc501-4887-43c3-a92e-ef1a328510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0096D86-94DE-4727-A620-4C6E6EE6B4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5499</TotalTime>
  <Words>1822</Words>
  <Application>Microsoft Macintosh PowerPoint</Application>
  <PresentationFormat>Widescreen</PresentationFormat>
  <Paragraphs>180</Paragraphs>
  <Slides>17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Wingdings</vt:lpstr>
      <vt:lpstr>Office Theme</vt:lpstr>
      <vt:lpstr>PowerPoint Presentation</vt:lpstr>
      <vt:lpstr>Overview</vt:lpstr>
      <vt:lpstr>The importance of preparing your Service Desk</vt:lpstr>
      <vt:lpstr>The importance of preparing your local IT staff</vt:lpstr>
      <vt:lpstr>Six steps for preparing IT support teams</vt:lpstr>
      <vt:lpstr>Six steps for preparing IT support teams</vt:lpstr>
      <vt:lpstr>Six steps for preparing IT support teams</vt:lpstr>
      <vt:lpstr>Six steps for preparing IT support teams</vt:lpstr>
      <vt:lpstr>Six steps for preparing IT support teams</vt:lpstr>
      <vt:lpstr>Six steps for preparing IT support teams</vt:lpstr>
      <vt:lpstr>Final thoughts…</vt:lpstr>
      <vt:lpstr>Troubleshooting basics</vt:lpstr>
      <vt:lpstr>Access the Support Utilities</vt:lpstr>
      <vt:lpstr>Standard escalation requirements</vt:lpstr>
      <vt:lpstr>Support resources</vt:lpstr>
      <vt:lpstr>End user resources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Molly Dubow (mdubow)</cp:lastModifiedBy>
  <cp:revision>625</cp:revision>
  <cp:lastPrinted>2019-02-01T14:02:45Z</cp:lastPrinted>
  <dcterms:created xsi:type="dcterms:W3CDTF">2019-01-14T15:21:04Z</dcterms:created>
  <dcterms:modified xsi:type="dcterms:W3CDTF">2019-12-16T22:49:28Z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0x010100C0CE608B48AC4B4B8ACBD60C95FA96E5</vt:lpwstr>
  </property>
</Properties>
</file>